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7"/>
  </p:notesMasterIdLst>
  <p:sldIdLst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8"/>
    <p:sldId id="269" r:id="rId19"/>
    <p:sldId id="27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29.png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5.jpeg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25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3.bin"/><Relationship Id="rId3" Type="http://schemas.openxmlformats.org/officeDocument/2006/relationships/image" Target="../media/image34.wmf"/><Relationship Id="rId2" Type="http://schemas.openxmlformats.org/officeDocument/2006/relationships/oleObject" Target="../embeddings/oleObject22.bin"/><Relationship Id="rId17" Type="http://schemas.openxmlformats.org/officeDocument/2006/relationships/notesSlide" Target="../notesSlides/notesSlide1.xml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26.bin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42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9.png"/><Relationship Id="rId13" Type="http://schemas.openxmlformats.org/officeDocument/2006/relationships/vmlDrawing" Target="../drawings/vmlDrawing10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oleObject" Target="../embeddings/oleObject33.bin"/><Relationship Id="rId7" Type="http://schemas.openxmlformats.org/officeDocument/2006/relationships/image" Target="../media/image45.wmf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43.png"/><Relationship Id="rId14" Type="http://schemas.openxmlformats.org/officeDocument/2006/relationships/vmlDrawing" Target="../drawings/vmlDrawing1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jpe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6.bin"/><Relationship Id="rId7" Type="http://schemas.openxmlformats.org/officeDocument/2006/relationships/oleObject" Target="../embeddings/oleObject5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jpeg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8.xml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7.bin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0" Type="http://schemas.openxmlformats.org/officeDocument/2006/relationships/vmlDrawing" Target="../drawings/vmlDrawing3.v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1.png"/><Relationship Id="rId10" Type="http://schemas.openxmlformats.org/officeDocument/2006/relationships/vmlDrawing" Target="../drawings/vmlDrawing5.v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6.bin"/><Relationship Id="rId10" Type="http://schemas.openxmlformats.org/officeDocument/2006/relationships/vmlDrawing" Target="../drawings/vmlDrawing6.v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5375503" y="11688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1196752"/>
            <a:ext cx="8352928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的图象上，横坐标为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，过点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分别向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轴、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轴作垂线，垂足分别为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，则矩形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的面积为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508104" y="1124744"/>
          <a:ext cx="628898" cy="62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9448800" imgH="9448800" progId="Equation.DSMT4">
                  <p:embed/>
                </p:oleObj>
              </mc:Choice>
              <mc:Fallback>
                <p:oleObj name="Equation" r:id="rId3" imgW="94488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8104" y="1124744"/>
                        <a:ext cx="628898" cy="6288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95536" y="3974545"/>
            <a:ext cx="777686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由反比例函数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中比例系数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的几何意义可得矩形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OABC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的面积为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|=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楷体_GBK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714744" y="4000504"/>
          <a:ext cx="628898" cy="62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14744" y="4000504"/>
                        <a:ext cx="628898" cy="6288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7452320" y="20608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1" name="图片 44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580112" y="2564904"/>
            <a:ext cx="1440160" cy="149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7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5536" y="2060848"/>
            <a:ext cx="2664296" cy="223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50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2780928"/>
            <a:ext cx="541451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528" y="692696"/>
            <a:ext cx="806489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如图所示，正比例函数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的图象与反比例函数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的图象相交于点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的取值范围在数轴上表示正确的是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1011238" y="1125538"/>
          <a:ext cx="6350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4" imgW="11887200" imgH="9448800" progId="Equation.DSMT4">
                  <p:embed/>
                </p:oleObj>
              </mc:Choice>
              <mc:Fallback>
                <p:oleObj name="Equation" r:id="rId4" imgW="118872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1238" y="1125538"/>
                        <a:ext cx="635000" cy="503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39552" y="4724563"/>
            <a:ext cx="835292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正比例函数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的图象与反比例函数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的图象相交于点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(-1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，∴根据图象可知当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的取值范围是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&lt;-1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8316416" y="4725144"/>
          <a:ext cx="277531" cy="537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6" imgW="4876800" imgH="9448800" progId="Equation.DSMT4">
                  <p:embed/>
                </p:oleObj>
              </mc:Choice>
              <mc:Fallback>
                <p:oleObj name="Equation" r:id="rId6" imgW="48768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16416" y="4725144"/>
                        <a:ext cx="277531" cy="5377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228184" y="15567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5536" y="652301"/>
            <a:ext cx="777686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，若它的图象在每个象限内，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的增大而减小，则实数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，若图象经过点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79512" y="3604116"/>
            <a:ext cx="8424936" cy="1949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函数图象在每个象限内，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的增大而减小，∴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1-2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图象经过点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(-2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1-2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=(-2)×3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3563888" y="692696"/>
          <a:ext cx="1337281" cy="753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16764000" imgH="9448800" progId="Equation.DSMT4">
                  <p:embed/>
                </p:oleObj>
              </mc:Choice>
              <mc:Fallback>
                <p:oleObj name="Equation" r:id="rId2" imgW="16764000" imgH="944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63888" y="692696"/>
                        <a:ext cx="1337281" cy="7537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4143372" y="4214818"/>
          <a:ext cx="292224" cy="75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43372" y="4214818"/>
                        <a:ext cx="292224" cy="7549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4000496" y="4929198"/>
          <a:ext cx="220216" cy="700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00496" y="4929198"/>
                        <a:ext cx="220216" cy="7006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1547664" y="2564904"/>
          <a:ext cx="232284" cy="60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47664" y="2564904"/>
                        <a:ext cx="232284" cy="6000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2987824" y="1844824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87824" y="1844824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339752" y="1988840"/>
            <a:ext cx="644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altLang="zh-CN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5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72200" y="2780928"/>
            <a:ext cx="255475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67544" y="805528"/>
            <a:ext cx="799288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如图所示，直线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与双曲线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交于点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915328" y="805716"/>
          <a:ext cx="870322" cy="770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3" imgW="10668000" imgH="9448800" progId="Equation.DSMT4">
                  <p:embed/>
                </p:oleObj>
              </mc:Choice>
              <mc:Fallback>
                <p:oleObj name="Equation" r:id="rId3" imgW="10668000" imgH="944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5328" y="805716"/>
                        <a:ext cx="870322" cy="77085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23528" y="2740020"/>
            <a:ext cx="590465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把点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坐标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代入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，再把点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代入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k=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4500562" y="2857496"/>
          <a:ext cx="720080" cy="637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5" imgW="10668000" imgH="9448800" progId="Equation.DSMT4">
                  <p:embed/>
                </p:oleObj>
              </mc:Choice>
              <mc:Fallback>
                <p:oleObj name="Equation" r:id="rId5" imgW="10668000" imgH="94488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0562" y="2857496"/>
                        <a:ext cx="720080" cy="6377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857224" y="3429000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7224" y="3429000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135854" y="157647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56176" y="2780928"/>
            <a:ext cx="2664296" cy="219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23528" y="549261"/>
            <a:ext cx="8064896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=-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的图象与函数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的图象交于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两点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的表达式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观察图象，比较当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的大小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6588224" y="476672"/>
          <a:ext cx="823714" cy="654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3" imgW="11887200" imgH="9448800" progId="Equation.DSMT4">
                  <p:embed/>
                </p:oleObj>
              </mc:Choice>
              <mc:Fallback>
                <p:oleObj name="Equation" r:id="rId3" imgW="11887200" imgH="94488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8224" y="476672"/>
                        <a:ext cx="823714" cy="65474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411760" y="1484784"/>
          <a:ext cx="936104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5" imgW="11887200" imgH="9448800" progId="Equation.DSMT4">
                  <p:embed/>
                </p:oleObj>
              </mc:Choice>
              <mc:Fallback>
                <p:oleObj name="Equation" r:id="rId5" imgW="11887200" imgH="94488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60" y="1484784"/>
                        <a:ext cx="936104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2123728" y="4149080"/>
          <a:ext cx="864096" cy="765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6" imgW="10668000" imgH="9448800" progId="Equation.DSMT4">
                  <p:embed/>
                </p:oleObj>
              </mc:Choice>
              <mc:Fallback>
                <p:oleObj name="Equation" r:id="rId6" imgW="10668000" imgH="94488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3728" y="4149080"/>
                        <a:ext cx="864096" cy="7653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51520" y="2858131"/>
            <a:ext cx="576064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坐标代入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=-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，即点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      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251520" y="4797152"/>
            <a:ext cx="6768752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的坐标代入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由图象可知，当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或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或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3707904" y="4725144"/>
          <a:ext cx="720080" cy="637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8" imgW="10668000" imgH="9448800" progId="Equation.DSMT4">
                  <p:embed/>
                </p:oleObj>
              </mc:Choice>
              <mc:Fallback>
                <p:oleObj name="Equation" r:id="rId8" imgW="10668000" imgH="94488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07904" y="4725144"/>
                        <a:ext cx="720080" cy="6377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>
                                            <p:subSp spid="_x0000_s2663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 animBg="1" autoUpdateAnimBg="0"/>
      <p:bldP spid="266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下    新课标 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第二十六章       反比例函数  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5537" y="3212976"/>
            <a:ext cx="81055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26.1.2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反比例函数的图像和性质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（第</a:t>
            </a:r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4652963" y="18859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308304" y="3212976"/>
          <a:ext cx="628898" cy="62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9448800" imgH="9448800" progId="Equation.DSMT4">
                  <p:embed/>
                </p:oleObj>
              </mc:Choice>
              <mc:Fallback>
                <p:oleObj name="Equation" r:id="rId3" imgW="94488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08304" y="3212976"/>
                        <a:ext cx="628898" cy="6288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828581"/>
            <a:ext cx="8496944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思考并回答下列问题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判断点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是否在正比例函数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的图象上，你是如何判定的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886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书宋_GBK"/>
              </a:rPr>
              <a:t>问题思考</a:t>
            </a:r>
            <a:endParaRPr lang="zh-CN" altLang="en-US" sz="3200" b="1" dirty="0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552" y="2204864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点在函数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的图象上，将点的坐标代入函数解析式，满足函数解析式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95536" y="3284984"/>
            <a:ext cx="820891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判断点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是否在反比例函数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如何判定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77" y="4725144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（四个点都在反比例函数     的图象上   ）</a:t>
            </a:r>
            <a:endParaRPr lang="zh-CN" altLang="en-US" sz="3200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788024" y="4653136"/>
          <a:ext cx="72008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8024" y="4653136"/>
                        <a:ext cx="720080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10" grpId="0"/>
      <p:bldP spid="1028" grpId="0" bldLvl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d:2147494903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827584" y="116632"/>
            <a:ext cx="792088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已知反比例函数的图象经过点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这个函数的图象位于哪些象限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的增大如何变化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是否在这个函数的图象上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4067944" y="1340768"/>
          <a:ext cx="1353068" cy="647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3" imgW="21640800" imgH="10363200" progId="Equation.DSMT4">
                  <p:embed/>
                </p:oleObj>
              </mc:Choice>
              <mc:Fallback>
                <p:oleObj name="Equation" r:id="rId3" imgW="21640800" imgH="10363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7944" y="1340768"/>
                        <a:ext cx="1353068" cy="6479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51520" y="2348880"/>
            <a:ext cx="806489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在第一象限，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这个函数的图象位于第一、第三象限，在每个象限内，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512" y="3861048"/>
            <a:ext cx="396044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设这个反比例函数的解析式为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1835696" y="4293096"/>
          <a:ext cx="556890" cy="55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5696" y="4293096"/>
                        <a:ext cx="556890" cy="556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79512" y="4869160"/>
            <a:ext cx="511256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在其图象上，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的坐标满足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3059832" y="5301208"/>
          <a:ext cx="64807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9448800" imgH="9448800" progId="Equation.DSMT4">
                  <p:embed/>
                </p:oleObj>
              </mc:Choice>
              <mc:Fallback>
                <p:oleObj name="Equation" r:id="rId7" imgW="94488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9832" y="5301208"/>
                        <a:ext cx="648072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Object 10"/>
          <p:cNvGraphicFramePr>
            <a:graphicFrameLocks noChangeAspect="1"/>
          </p:cNvGraphicFramePr>
          <p:nvPr/>
        </p:nvGraphicFramePr>
        <p:xfrm>
          <a:off x="1187624" y="5733256"/>
          <a:ext cx="222993" cy="57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7624" y="5733256"/>
                        <a:ext cx="222993" cy="5760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4283968" y="3789040"/>
            <a:ext cx="432048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这个反比例函数的解析式为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的坐标满足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的坐标不满足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在函数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不在这个函数图象上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4788024" y="4221088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0" imgW="4876800" imgH="9448800" progId="Equation.DSMT4">
                  <p:embed/>
                </p:oleObj>
              </mc:Choice>
              <mc:Fallback>
                <p:oleObj name="Equation" r:id="rId10" imgW="4876800" imgH="94488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8024" y="4221088"/>
                        <a:ext cx="2032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7740352" y="4581128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2" imgW="4876800" imgH="9448800" progId="Equation.DSMT4">
                  <p:embed/>
                </p:oleObj>
              </mc:Choice>
              <mc:Fallback>
                <p:oleObj name="Equation" r:id="rId12" imgW="4876800" imgH="94488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40352" y="4581128"/>
                        <a:ext cx="2032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7452320" y="4941168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3" imgW="4876800" imgH="9448800" progId="Equation.DSMT4">
                  <p:embed/>
                </p:oleObj>
              </mc:Choice>
              <mc:Fallback>
                <p:oleObj name="Equation" r:id="rId13" imgW="4876800" imgH="94488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2320" y="4941168"/>
                        <a:ext cx="2032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9" name="Object 15"/>
          <p:cNvGraphicFramePr>
            <a:graphicFrameLocks noChangeAspect="1"/>
          </p:cNvGraphicFramePr>
          <p:nvPr/>
        </p:nvGraphicFramePr>
        <p:xfrm>
          <a:off x="7020272" y="5301208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4" imgW="4876800" imgH="9448800" progId="Equation.DSMT4">
                  <p:embed/>
                </p:oleObj>
              </mc:Choice>
              <mc:Fallback>
                <p:oleObj name="Equation" r:id="rId14" imgW="4876800" imgH="9448800" progId="Equation.DSMT4">
                  <p:embed/>
                  <p:pic>
                    <p:nvPicPr>
                      <p:cNvPr id="0" name="图片 205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20272" y="5301208"/>
                        <a:ext cx="2032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>
                                            <p:subSp spid="_x0000_s1639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>
                                            <p:subSp spid="_x0000_s1639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16390" grpId="0" bldLvl="0" animBg="1" autoUpdateAnimBg="0"/>
      <p:bldP spid="16392" grpId="0" bldLvl="0" animBg="1" autoUpdateAnimBg="0"/>
      <p:bldP spid="1639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d:2147494917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104171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3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36296" y="1124744"/>
            <a:ext cx="166719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79512" y="908720"/>
            <a:ext cx="6984776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教材例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如图所示，它是反比例函数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图象的一支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根据图象，回答下列问题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图象的另一支位于哪个象限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常数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在这个函数图象的某一支上任取点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和点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如果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，那么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有怎样的大小关系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4499992" y="836712"/>
          <a:ext cx="827584" cy="523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4" imgW="14935200" imgH="9448800" progId="Equation.DSMT4">
                  <p:embed/>
                </p:oleObj>
              </mc:Choice>
              <mc:Fallback>
                <p:oleObj name="Equation" r:id="rId4" imgW="149352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9992" y="836712"/>
                        <a:ext cx="827584" cy="52357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07504" y="2636912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lang="zh-CN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下列问题</a:t>
            </a:r>
            <a:r>
              <a:rPr lang="en-US" altLang="zh-CN" sz="2000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lang="en-US" altLang="zh-CN" sz="20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反比例函数图象的两支有什么对称性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0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3356992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反比例函数图象的两支关于原点成中心对称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)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323528" y="3789040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函数图象的一支位于哪个象限</a:t>
            </a:r>
            <a:r>
              <a:rPr lang="en-US" altLang="zh-CN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251520" y="414908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/>
            <a:r>
              <a:rPr lang="en-US" altLang="zh-CN" sz="2000" dirty="0" smtClean="0">
                <a:solidFill>
                  <a:srgbClr val="FF0000"/>
                </a:solidFill>
                <a:latin typeface="+mn-ea"/>
                <a:ea typeface="+mn-ea"/>
                <a:cs typeface="方正楷体_GBK" pitchFamily="65" charset="-122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  <a:ea typeface="+mn-ea"/>
                <a:cs typeface="方正楷体_GBK" pitchFamily="65" charset="-122"/>
              </a:rPr>
              <a:t>函数图象的一支在第一象限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  <a:ea typeface="+mn-ea"/>
                <a:cs typeface="方正楷体_GBK" pitchFamily="65" charset="-122"/>
              </a:rPr>
              <a:t>)</a:t>
            </a:r>
            <a:endParaRPr lang="en-US" altLang="zh-CN" sz="2000" dirty="0" smtClean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4653136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函数图象所在象限和解析式中的哪个量有关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323528" y="5085184"/>
            <a:ext cx="5616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函数图象所在象限和解析式中的比例系数有关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5517232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函数解析式中的比例系数用哪个式子表示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395536" y="594928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比例系数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用式子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 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表示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 pitchFamily="65" charset="-122"/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2120" y="3068960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在比例系数范围确定的情况下，在图象的另一支上，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的变化如何变化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000" dirty="0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868144" y="4149080"/>
            <a:ext cx="295232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在图象的另一支上，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的增大而减小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4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99592" y="188640"/>
            <a:ext cx="756084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:(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反比例函数的图象只有两种可能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/>
              </a:rPr>
              <a:t>位于第一、第三象限，或者位于第二、第四象限，因为这个函数图象的一支位于第一象限，所以另一支必位于第三象限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827584" y="2060848"/>
            <a:ext cx="748883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这个函数图象位于第一、第三象限，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39552" y="3068960"/>
            <a:ext cx="756084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在这个函数图象的任一支上，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都随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 charset="0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67360" y="4509770"/>
            <a:ext cx="749173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 charset="-122"/>
              </a:rPr>
              <a:t>【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 charset="-122"/>
              </a:rPr>
              <a:t>追加思考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方正书宋_GBK" charset="-122"/>
              </a:rPr>
              <a:t>】</a:t>
            </a:r>
            <a:r>
              <a:rPr kumimoji="0" 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和点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一定在同一象限吗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有几种可能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能否分情况画出示意图，并确定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的大小关系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4" grpId="0" bldLvl="0" animBg="1"/>
      <p:bldP spid="18435" grpId="0" bldLvl="0" animBg="1"/>
      <p:bldP spid="184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88640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</a:rPr>
              <a:t>探究比例系数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3200" dirty="0" smtClean="0">
                <a:solidFill>
                  <a:srgbClr val="FF0000"/>
                </a:solidFill>
              </a:rPr>
              <a:t>的几何意义</a:t>
            </a:r>
            <a:endParaRPr lang="zh-CN" altLang="zh-CN" sz="3200" dirty="0" smtClean="0">
              <a:solidFill>
                <a:srgbClr val="FF0000"/>
              </a:solidFill>
            </a:endParaRPr>
          </a:p>
        </p:txBody>
      </p:sp>
      <p:pic>
        <p:nvPicPr>
          <p:cNvPr id="19458" name="图片 3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548680"/>
            <a:ext cx="2016224" cy="1773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528" y="621269"/>
            <a:ext cx="583264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⊥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轴于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⊥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轴于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，你能求出矩形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OBAC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4932040" y="620688"/>
          <a:ext cx="556890" cy="55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9448800" imgH="9448800" progId="Equation.DSMT4">
                  <p:embed/>
                </p:oleObj>
              </mc:Choice>
              <mc:Fallback>
                <p:oleObj name="Equation" r:id="rId3" imgW="9448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2040" y="620688"/>
                        <a:ext cx="556890" cy="556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3528" y="2420888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下列问题</a:t>
            </a:r>
            <a:r>
              <a:rPr lang="en-US" altLang="zh-CN" sz="2800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996952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如何求图中矩形的面积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3645024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矩形的两个邻边长与点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的坐标之间有什么关系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422108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点</a:t>
            </a:r>
            <a:r>
              <a:rPr lang="en-US" altLang="zh-CN" sz="2800" i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在反比例函数图象上，它的横、纵坐标与比例系数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之间是否有等量关系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5229200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你能求出矩形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OBAC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的面积吗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5805264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求出的矩形面积与比例系数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之间有什么关系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书宋_GBK" charset="-122"/>
              </a:rPr>
              <a:t>?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53125" y="2852936"/>
            <a:ext cx="2016224" cy="16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71600" y="11663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</a:rPr>
              <a:t>【拓展思考】</a:t>
            </a:r>
            <a:endParaRPr lang="zh-CN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85720" y="642918"/>
            <a:ext cx="849694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的图象上，矩形的面积又是多少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它与比例系数之间有什么关系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57158" y="2143116"/>
            <a:ext cx="799288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如图所示，若点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是反比例函数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图象上任意一点呢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51520" y="3356992"/>
            <a:ext cx="525658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若连接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，则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△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的面积又是多少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23528" y="4869160"/>
            <a:ext cx="839187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结论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中比例系数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的几何意义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矩形</a:t>
            </a:r>
            <a:r>
              <a:rPr kumimoji="0" lang="en-US" altLang="zh-CN" sz="2800" b="0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|=|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△</a:t>
            </a:r>
            <a:r>
              <a:rPr kumimoji="0" lang="en-US" altLang="zh-CN" sz="2800" b="0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△</a:t>
            </a:r>
            <a:r>
              <a:rPr kumimoji="0" lang="en-US" altLang="zh-CN" sz="2800" b="0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ACO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4357686" y="642918"/>
          <a:ext cx="2159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7686" y="642918"/>
                        <a:ext cx="215900" cy="557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215074" y="2143116"/>
          <a:ext cx="2159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15074" y="2143116"/>
                        <a:ext cx="215900" cy="557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7072330" y="5357826"/>
          <a:ext cx="2159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72330" y="5357826"/>
                        <a:ext cx="215900" cy="557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 animBg="1"/>
      <p:bldP spid="20485" grpId="0" bldLvl="0" animBg="1"/>
      <p:bldP spid="2048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88640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[</a:t>
            </a:r>
            <a:r>
              <a:rPr lang="zh-CN" altLang="zh-CN" sz="3200" dirty="0" smtClean="0">
                <a:solidFill>
                  <a:srgbClr val="FF0000"/>
                </a:solidFill>
              </a:rPr>
              <a:t>知识拓展</a:t>
            </a:r>
            <a:r>
              <a:rPr lang="en-US" altLang="zh-CN" sz="3200" dirty="0" smtClean="0">
                <a:solidFill>
                  <a:srgbClr val="FF0000"/>
                </a:solidFill>
              </a:rPr>
              <a:t>]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1949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反比例函数图象的位置和函数的增减性都是由比例系数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的符号决定的，反过来，由双曲线的位置或函数的增减性可以判断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的符号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51520" y="3172068"/>
            <a:ext cx="777686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过双曲线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上的任意一点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作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轴、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轴的垂线，这一点与两个垂足、原点所构成的矩形的面积为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矩形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这一点与其中一垂足、原点所构成的三角形的面积为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  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|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339752" y="3284984"/>
          <a:ext cx="72008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39752" y="3284984"/>
                        <a:ext cx="720080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652120" y="5157192"/>
          <a:ext cx="288032" cy="744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2120" y="5157192"/>
                        <a:ext cx="288032" cy="7440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6476077" y="6150317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ldLvl="0" animBg="1"/>
      <p:bldP spid="21506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2588</Words>
  <Application>WPS 演示</Application>
  <PresentationFormat>宽屏</PresentationFormat>
  <Paragraphs>159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15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方正楷体_GBK</vt:lpstr>
      <vt:lpstr>Arial Unicode MS</vt:lpstr>
      <vt:lpstr>黑体</vt:lpstr>
      <vt:lpstr>方正书宋_GBK</vt:lpstr>
      <vt:lpstr>NEU-BZ-S92</vt:lpstr>
      <vt:lpstr>Times New Roman</vt:lpstr>
      <vt:lpstr>方正楷体_GBK</vt:lpstr>
      <vt:lpstr>方正书宋_GBK</vt:lpstr>
      <vt:lpstr>NEU-BZ-S92 Western</vt:lpstr>
      <vt:lpstr>NEU-BZ-S92</vt:lpstr>
      <vt:lpstr>NEU-BZ-S92 Western</vt:lpstr>
      <vt:lpstr>隶书</vt:lpstr>
      <vt:lpstr>Segoe Print</vt:lpstr>
      <vt:lpstr>楷体_GB2312</vt:lpstr>
      <vt:lpstr>方正黑体_GBK</vt:lpstr>
      <vt:lpstr>楷体</vt:lpstr>
      <vt:lpstr>微软雅黑</vt:lpstr>
      <vt:lpstr>新宋体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