
<file path=[Content_Types].xml><?xml version="1.0" encoding="utf-8"?>
<Types xmlns="http://schemas.openxmlformats.org/package/2006/content-types">
  <Default Extension="jpeg" ContentType="image/jpeg"/>
  <Default Extension="tiff" ContentType="image/tif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3"/>
    <p:sldMasterId id="2147483659" r:id="rId4"/>
  </p:sldMasterIdLst>
  <p:notesMasterIdLst>
    <p:notesMasterId r:id="rId18"/>
  </p:notesMasterIdLst>
  <p:sldIdLst>
    <p:sldId id="269" r:id="rId5"/>
    <p:sldId id="257" r:id="rId6"/>
    <p:sldId id="258" r:id="rId7"/>
    <p:sldId id="259" r:id="rId8"/>
    <p:sldId id="260" r:id="rId9"/>
    <p:sldId id="261" r:id="rId10"/>
    <p:sldId id="262" r:id="rId11"/>
    <p:sldId id="263" r:id="rId12"/>
    <p:sldId id="264" r:id="rId13"/>
    <p:sldId id="265" r:id="rId14"/>
    <p:sldId id="266" r:id="rId15"/>
    <p:sldId id="267" r:id="rId16"/>
    <p:sldId id="270" r:id="rId1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notesMaster" Target="notesMasters/notesMaster1.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3938588"/>
            <a:ext cx="4038600" cy="2187575"/>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a:xfrm>
            <a:off x="457200" y="6245225"/>
            <a:ext cx="2133600" cy="476250"/>
          </a:xfrm>
          <a:prstGeom prst="rect">
            <a:avLst/>
          </a:prstGeom>
        </p:spPr>
        <p:txBody>
          <a:bodyPr/>
          <a:lstStyle>
            <a:lvl1pPr fontAlgn="auto">
              <a:spcBef>
                <a:spcPts val="0"/>
              </a:spcBef>
              <a:spcAft>
                <a:spcPts val="0"/>
              </a:spcAft>
              <a:defRPr sz="1800">
                <a:latin typeface="+mn-lt"/>
                <a:ea typeface="+mn-ea"/>
              </a:defRPr>
            </a:lvl1pPr>
          </a:lstStyle>
          <a:p>
            <a:pPr>
              <a:defRPr/>
            </a:pPr>
            <a:endParaRPr lang="en-US" altLang="zh-CN"/>
          </a:p>
        </p:txBody>
      </p:sp>
      <p:sp>
        <p:nvSpPr>
          <p:cNvPr id="7" name="页脚占位符 6"/>
          <p:cNvSpPr>
            <a:spLocks noGrp="1"/>
          </p:cNvSpPr>
          <p:nvPr>
            <p:ph type="ftr" sz="quarter" idx="11"/>
          </p:nvPr>
        </p:nvSpPr>
        <p:spPr>
          <a:xfrm>
            <a:off x="3124200" y="6245225"/>
            <a:ext cx="2895600" cy="476250"/>
          </a:xfrm>
          <a:prstGeom prst="rect">
            <a:avLst/>
          </a:prstGeom>
        </p:spPr>
        <p:txBody>
          <a:bodyPr/>
          <a:lstStyle>
            <a:lvl1pPr fontAlgn="auto">
              <a:spcBef>
                <a:spcPts val="0"/>
              </a:spcBef>
              <a:spcAft>
                <a:spcPts val="0"/>
              </a:spcAft>
              <a:defRPr sz="1800">
                <a:latin typeface="+mn-lt"/>
                <a:ea typeface="+mn-ea"/>
              </a:defRPr>
            </a:lvl1pPr>
          </a:lstStyle>
          <a:p>
            <a:pPr>
              <a:defRPr/>
            </a:pPr>
            <a:endParaRPr lang="en-US" altLang="zh-CN"/>
          </a:p>
        </p:txBody>
      </p:sp>
      <p:sp>
        <p:nvSpPr>
          <p:cNvPr id="8" name="灯片编号占位符 7"/>
          <p:cNvSpPr>
            <a:spLocks noGrp="1"/>
          </p:cNvSpPr>
          <p:nvPr>
            <p:ph type="sldNum" sz="quarter" idx="12"/>
          </p:nvPr>
        </p:nvSpPr>
        <p:spPr>
          <a:xfrm>
            <a:off x="6553200" y="6245225"/>
            <a:ext cx="2133600" cy="476250"/>
          </a:xfrm>
          <a:prstGeom prst="rect">
            <a:avLst/>
          </a:prstGeom>
        </p:spPr>
        <p:txBody>
          <a:bodyPr/>
          <a:lstStyle>
            <a:lvl1pPr fontAlgn="auto">
              <a:spcBef>
                <a:spcPts val="0"/>
              </a:spcBef>
              <a:spcAft>
                <a:spcPts val="0"/>
              </a:spcAft>
              <a:defRPr sz="1800">
                <a:latin typeface="+mn-lt"/>
                <a:ea typeface="+mn-ea"/>
              </a:defRPr>
            </a:lvl1pPr>
          </a:lstStyle>
          <a:p>
            <a:pPr>
              <a:defRPr/>
            </a:pPr>
            <a:fld id="{416B3185-152A-4D21-A480-52B16A24AC90}" type="slidenum">
              <a:rPr lang="en-US" altLang="zh-CN"/>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图文框 1"/>
          <p:cNvSpPr/>
          <p:nvPr userDrawn="1"/>
        </p:nvSpPr>
        <p:spPr>
          <a:xfrm>
            <a:off x="0" y="0"/>
            <a:ext cx="9144000" cy="6858000"/>
          </a:xfrm>
          <a:prstGeom prst="frame">
            <a:avLst>
              <a:gd name="adj1" fmla="val 1421"/>
            </a:avLst>
          </a:prstGeom>
          <a:solidFill>
            <a:schemeClr val="accent3">
              <a:lumMod val="75000"/>
            </a:schemeClr>
          </a:solidFill>
          <a:ln w="19050"/>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solidFill>
                <a:schemeClr val="tx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1.jpeg"/><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9" cstate="print"/>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B050">
            <a:alpha val="18000"/>
          </a:srgbClr>
        </a:solidFill>
        <a:effectLst/>
      </p:bgPr>
    </p:bg>
    <p:spTree>
      <p:nvGrpSpPr>
        <p:cNvPr id="1" name=""/>
        <p:cNvGrpSpPr/>
        <p:nvPr/>
      </p:nvGrpSpPr>
      <p:grpSpPr>
        <a:xfrm>
          <a:off x="0" y="0"/>
          <a:ext cx="0" cy="0"/>
          <a:chOff x="0" y="0"/>
          <a:chExt cx="0" cy="0"/>
        </a:xfrm>
      </p:grpSpPr>
      <p:sp>
        <p:nvSpPr>
          <p:cNvPr id="2" name="图文框 1"/>
          <p:cNvSpPr/>
          <p:nvPr userDrawn="1"/>
        </p:nvSpPr>
        <p:spPr>
          <a:xfrm>
            <a:off x="0" y="0"/>
            <a:ext cx="9144000" cy="6858000"/>
          </a:xfrm>
          <a:prstGeom prst="frame">
            <a:avLst>
              <a:gd name="adj1" fmla="val 1421"/>
            </a:avLst>
          </a:prstGeom>
          <a:solidFill>
            <a:schemeClr val="accent3">
              <a:lumMod val="75000"/>
            </a:schemeClr>
          </a:solidFill>
          <a:ln w="19050"/>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solidFill>
                <a:schemeClr val="tx1"/>
              </a:solidFill>
            </a:endParaRPr>
          </a:p>
        </p:txBody>
      </p:sp>
    </p:spTree>
  </p:cSld>
  <p:clrMap bg1="lt1" tx1="dk1" bg2="lt2" tx2="dk2" accent1="accent1" accent2="accent2" accent3="accent3" accent4="accent4" accent5="accent5" accent6="accent6" hlink="hlink" folHlink="folHlink"/>
  <p:sldLayoutIdLst>
    <p:sldLayoutId id="2147483658"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00B050">
            <a:alpha val="18000"/>
          </a:srgb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tiff"/></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18.jpe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0.xml"/><Relationship Id="rId2" Type="http://schemas.openxmlformats.org/officeDocument/2006/relationships/image" Target="../media/image21.png"/><Relationship Id="rId1" Type="http://schemas.openxmlformats.org/officeDocument/2006/relationships/image" Target="../media/image20.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slide" Target="slide9.xml"/><Relationship Id="rId2" Type="http://schemas.openxmlformats.org/officeDocument/2006/relationships/slide" Target="slide3.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2.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8.xml"/><Relationship Id="rId7" Type="http://schemas.openxmlformats.org/officeDocument/2006/relationships/image" Target="../media/image11.png"/><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7.png"/><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a:off x="7236296" y="3717032"/>
            <a:ext cx="770384" cy="672075"/>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2800" b="1" smtClean="0"/>
              <a:t>人</a:t>
            </a:r>
            <a:endParaRPr lang="zh-CN" altLang="en-US" sz="2800" b="1" dirty="0"/>
          </a:p>
        </p:txBody>
      </p:sp>
      <p:sp>
        <p:nvSpPr>
          <p:cNvPr id="13" name="TextBox 12"/>
          <p:cNvSpPr txBox="1"/>
          <p:nvPr/>
        </p:nvSpPr>
        <p:spPr>
          <a:xfrm>
            <a:off x="6494513" y="3813043"/>
            <a:ext cx="881973" cy="369332"/>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wrap="none" rtlCol="0">
            <a:spAutoFit/>
          </a:bodyPr>
          <a:lstStyle/>
          <a:p>
            <a:r>
              <a:rPr lang="zh-CN" altLang="en-US" b="1" dirty="0" smtClean="0">
                <a:solidFill>
                  <a:schemeClr val="accent6">
                    <a:lumMod val="75000"/>
                  </a:schemeClr>
                </a:solidFill>
              </a:rPr>
              <a:t>新课标</a:t>
            </a:r>
            <a:endParaRPr lang="zh-CN" altLang="en-US" b="1" dirty="0">
              <a:solidFill>
                <a:schemeClr val="accent6">
                  <a:lumMod val="75000"/>
                </a:schemeClr>
              </a:solidFill>
            </a:endParaRPr>
          </a:p>
        </p:txBody>
      </p:sp>
      <p:sp>
        <p:nvSpPr>
          <p:cNvPr id="15" name="椭圆 14"/>
          <p:cNvSpPr/>
          <p:nvPr/>
        </p:nvSpPr>
        <p:spPr>
          <a:xfrm>
            <a:off x="4283968" y="4965171"/>
            <a:ext cx="1130424" cy="1027179"/>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2400" b="1" dirty="0">
                <a:latin typeface="+mn-ea"/>
              </a:rPr>
              <a:t>数学</a:t>
            </a:r>
            <a:endParaRPr lang="zh-CN" altLang="en-US" sz="2400" b="1" dirty="0">
              <a:latin typeface="+mn-ea"/>
            </a:endParaRPr>
          </a:p>
        </p:txBody>
      </p:sp>
      <p:sp>
        <p:nvSpPr>
          <p:cNvPr id="16" name="TextBox 15"/>
          <p:cNvSpPr txBox="1"/>
          <p:nvPr/>
        </p:nvSpPr>
        <p:spPr>
          <a:xfrm>
            <a:off x="5724128" y="4965172"/>
            <a:ext cx="1282723" cy="769441"/>
          </a:xfrm>
          <a:prstGeom prst="rect">
            <a:avLst/>
          </a:prstGeom>
          <a:noFill/>
        </p:spPr>
        <p:txBody>
          <a:bodyPr wrap="none" rtlCol="0">
            <a:spAutoFit/>
          </a:bodyPr>
          <a:lstStyle/>
          <a:p>
            <a:r>
              <a:rPr lang="en-US" altLang="zh-CN" sz="4400" b="1" dirty="0" smtClean="0">
                <a:latin typeface="+mn-ea"/>
              </a:rPr>
              <a:t>9</a:t>
            </a:r>
            <a:r>
              <a:rPr lang="zh-CN" altLang="en-US" b="1" dirty="0" smtClean="0">
                <a:latin typeface="+mn-ea"/>
              </a:rPr>
              <a:t>年级</a:t>
            </a:r>
            <a:r>
              <a:rPr lang="en-US" altLang="zh-CN" b="1" dirty="0" smtClean="0">
                <a:latin typeface="+mn-ea"/>
              </a:rPr>
              <a:t>/</a:t>
            </a:r>
            <a:r>
              <a:rPr lang="zh-CN" altLang="en-US" b="1" dirty="0" smtClean="0">
                <a:latin typeface="+mn-ea"/>
              </a:rPr>
              <a:t>下</a:t>
            </a:r>
            <a:endParaRPr lang="zh-CN" altLang="en-US" b="1" dirty="0">
              <a:latin typeface="+mn-ea"/>
            </a:endParaRPr>
          </a:p>
        </p:txBody>
      </p:sp>
      <p:pic>
        <p:nvPicPr>
          <p:cNvPr id="18" name="图片 17" descr="梓耕教育LOGO.TIF"/>
          <p:cNvPicPr>
            <a:picLocks noChangeAspect="1"/>
          </p:cNvPicPr>
          <p:nvPr/>
        </p:nvPicPr>
        <p:blipFill>
          <a:blip r:embed="rId1" cstate="print">
            <a:clrChange>
              <a:clrFrom>
                <a:srgbClr val="FFFFFE"/>
              </a:clrFrom>
              <a:clrTo>
                <a:srgbClr val="FFFFFE">
                  <a:alpha val="0"/>
                </a:srgbClr>
              </a:clrTo>
            </a:clrChange>
          </a:blip>
          <a:stretch>
            <a:fillRect/>
          </a:stretch>
        </p:blipFill>
        <p:spPr>
          <a:xfrm>
            <a:off x="8028384" y="260648"/>
            <a:ext cx="971600" cy="715088"/>
          </a:xfrm>
          <a:prstGeom prst="rect">
            <a:avLst/>
          </a:prstGeom>
        </p:spPr>
      </p:pic>
      <p:pic>
        <p:nvPicPr>
          <p:cNvPr id="20" name="图片 19"/>
          <p:cNvPicPr>
            <a:picLocks noChangeAspect="1"/>
          </p:cNvPicPr>
          <p:nvPr/>
        </p:nvPicPr>
        <p:blipFill rotWithShape="1">
          <a:blip r:embed="rId2">
            <a:extLst>
              <a:ext uri="{28A0092B-C50C-407E-A947-70E740481C1C}">
                <a14:useLocalDpi xmlns:a14="http://schemas.microsoft.com/office/drawing/2010/main" val="0"/>
              </a:ext>
            </a:extLst>
          </a:blip>
          <a:srcRect r="52080"/>
          <a:stretch>
            <a:fillRect/>
          </a:stretch>
        </p:blipFill>
        <p:spPr>
          <a:xfrm>
            <a:off x="71406" y="761981"/>
            <a:ext cx="3624794" cy="5673152"/>
          </a:xfrm>
          <a:prstGeom prst="rect">
            <a:avLst/>
          </a:prstGeom>
          <a:effectLst>
            <a:outerShdw blurRad="50800" dist="38100" dir="5400000" sx="101000" sy="101000" algn="t" rotWithShape="0">
              <a:prstClr val="black">
                <a:alpha val="40000"/>
              </a:prstClr>
            </a:outerShdw>
          </a:effectLst>
        </p:spPr>
      </p:pic>
      <p:pic>
        <p:nvPicPr>
          <p:cNvPr id="12" name="图片 11" descr="图片6.png"/>
          <p:cNvPicPr>
            <a:picLocks noChangeAspect="1"/>
          </p:cNvPicPr>
          <p:nvPr/>
        </p:nvPicPr>
        <p:blipFill>
          <a:blip r:embed="rId3"/>
          <a:stretch>
            <a:fillRect/>
          </a:stretch>
        </p:blipFill>
        <p:spPr>
          <a:xfrm>
            <a:off x="3214678" y="1142984"/>
            <a:ext cx="5620048" cy="21293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41986" name="rt93.jpg" descr="id:2147496302;FounderCES"/>
          <p:cNvPicPr>
            <a:picLocks noChangeAspect="1" noChangeArrowheads="1"/>
          </p:cNvPicPr>
          <p:nvPr/>
        </p:nvPicPr>
        <p:blipFill>
          <a:blip r:embed="rId2">
            <a:duotone>
              <a:prstClr val="black"/>
              <a:schemeClr val="accent6">
                <a:tint val="45000"/>
                <a:satMod val="400000"/>
              </a:schemeClr>
            </a:duotone>
          </a:blip>
          <a:srcRect/>
          <a:stretch>
            <a:fillRect/>
          </a:stretch>
        </p:blipFill>
        <p:spPr bwMode="auto">
          <a:xfrm>
            <a:off x="1285852" y="2143116"/>
            <a:ext cx="4347513" cy="2143140"/>
          </a:xfrm>
          <a:prstGeom prst="rect">
            <a:avLst/>
          </a:prstGeom>
          <a:noFill/>
          <a:ln w="9525">
            <a:noFill/>
            <a:miter lim="800000"/>
            <a:headEnd/>
            <a:tailEnd/>
          </a:ln>
        </p:spPr>
      </p:pic>
      <p:sp>
        <p:nvSpPr>
          <p:cNvPr id="41987" name="Rectangle 3"/>
          <p:cNvSpPr>
            <a:spLocks noChangeArrowheads="1"/>
          </p:cNvSpPr>
          <p:nvPr/>
        </p:nvSpPr>
        <p:spPr bwMode="auto">
          <a:xfrm>
            <a:off x="857224" y="285728"/>
            <a:ext cx="6500858" cy="138499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8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下列图形是相似图形的是　　</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8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endPar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8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.①②③</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8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.②③④</a:t>
            </a:r>
            <a:endPar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8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.①③④</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8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.①②④</a:t>
            </a:r>
            <a:endPar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41988" name="Rectangle 4"/>
          <p:cNvSpPr>
            <a:spLocks noChangeArrowheads="1"/>
          </p:cNvSpPr>
          <p:nvPr/>
        </p:nvSpPr>
        <p:spPr bwMode="auto">
          <a:xfrm>
            <a:off x="244475" y="4666615"/>
            <a:ext cx="7694930" cy="95313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solidFill>
                  <a:srgbClr val="FF33CC"/>
                </a:solidFill>
                <a:effectLst/>
                <a:latin typeface="楷体_GB2312" pitchFamily="49" charset="-122"/>
                <a:ea typeface="楷体_GB2312" pitchFamily="49" charset="-122"/>
                <a:cs typeface="方正黑体_GBK"/>
              </a:rPr>
              <a:t>解析</a:t>
            </a:r>
            <a:r>
              <a:rPr kumimoji="0" lang="en-US" altLang="zh-CN" sz="2800" b="0" i="0" u="none" strike="noStrike" cap="none" normalizeH="0" baseline="0" dirty="0" smtClean="0">
                <a:ln>
                  <a:noFill/>
                </a:ln>
                <a:solidFill>
                  <a:srgbClr val="000000"/>
                </a:solidFill>
                <a:effectLst/>
                <a:latin typeface="楷体_GB2312" pitchFamily="49" charset="-122"/>
                <a:ea typeface="楷体_GB2312" pitchFamily="49" charset="-122"/>
                <a:cs typeface="方正黑体_GBK"/>
              </a:rPr>
              <a:t>:</a:t>
            </a:r>
            <a:r>
              <a:rPr kumimoji="0" lang="zh-CN" altLang="en-US" sz="2800" b="0" i="0" u="none" strike="noStrike" cap="none" normalizeH="0" baseline="0" dirty="0" smtClean="0">
                <a:ln>
                  <a:noFill/>
                </a:ln>
                <a:solidFill>
                  <a:srgbClr val="000000"/>
                </a:solidFill>
                <a:effectLst/>
                <a:latin typeface="楷体_GB2312" pitchFamily="49" charset="-122"/>
                <a:ea typeface="楷体_GB2312" pitchFamily="49" charset="-122"/>
                <a:cs typeface="方正楷体_GBK"/>
              </a:rPr>
              <a:t>观察图形可得</a:t>
            </a:r>
            <a:r>
              <a:rPr kumimoji="0" lang="zh-CN" altLang="en-US" sz="2800" b="0" i="0" u="none" strike="noStrike" cap="none" normalizeH="0" baseline="0" dirty="0" smtClean="0">
                <a:ln>
                  <a:noFill/>
                </a:ln>
                <a:solidFill>
                  <a:srgbClr val="000000"/>
                </a:solidFill>
                <a:effectLst/>
                <a:latin typeface="楷体_GB2312" pitchFamily="49" charset="-122"/>
                <a:ea typeface="楷体_GB2312" pitchFamily="49" charset="-122"/>
              </a:rPr>
              <a:t>①②③ </a:t>
            </a:r>
            <a:r>
              <a:rPr kumimoji="0" lang="zh-CN" altLang="en-US" sz="2800" b="0" i="0" u="none" strike="noStrike" cap="none" normalizeH="0" baseline="0" dirty="0" smtClean="0">
                <a:ln>
                  <a:noFill/>
                </a:ln>
                <a:solidFill>
                  <a:srgbClr val="000000"/>
                </a:solidFill>
                <a:effectLst/>
                <a:latin typeface="楷体_GB2312" pitchFamily="49" charset="-122"/>
                <a:ea typeface="楷体_GB2312" pitchFamily="49" charset="-122"/>
                <a:cs typeface="方正楷体_GBK"/>
              </a:rPr>
              <a:t>中图形的形状相同</a:t>
            </a:r>
            <a:r>
              <a:rPr kumimoji="0" lang="en-US" altLang="zh-CN" sz="2800" b="0" i="1" u="none" strike="noStrike" cap="none" normalizeH="0" baseline="0" dirty="0" smtClean="0">
                <a:ln>
                  <a:noFill/>
                </a:ln>
                <a:solidFill>
                  <a:srgbClr val="000000"/>
                </a:solidFill>
                <a:effectLst/>
                <a:latin typeface="楷体_GB2312" pitchFamily="49" charset="-122"/>
                <a:ea typeface="楷体_GB2312" pitchFamily="49" charset="-122"/>
              </a:rPr>
              <a:t>.</a:t>
            </a:r>
            <a:r>
              <a:rPr kumimoji="0" lang="zh-CN" altLang="en-US" sz="2800" b="0" i="0" u="none" strike="noStrike" cap="none" normalizeH="0" baseline="0" dirty="0" smtClean="0">
                <a:ln>
                  <a:noFill/>
                </a:ln>
                <a:solidFill>
                  <a:srgbClr val="000000"/>
                </a:solidFill>
                <a:effectLst/>
                <a:latin typeface="楷体_GB2312" pitchFamily="49" charset="-122"/>
                <a:ea typeface="楷体_GB2312" pitchFamily="49" charset="-122"/>
                <a:cs typeface="方正楷体_GBK"/>
              </a:rPr>
              <a:t>故选</a:t>
            </a:r>
            <a:r>
              <a:rPr kumimoji="0" lang="en-US" altLang="zh-CN" sz="28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8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5" name="矩形 4"/>
          <p:cNvSpPr/>
          <p:nvPr/>
        </p:nvSpPr>
        <p:spPr>
          <a:xfrm>
            <a:off x="6215074" y="285728"/>
            <a:ext cx="444352" cy="523220"/>
          </a:xfrm>
          <a:prstGeom prst="rect">
            <a:avLst/>
          </a:prstGeom>
        </p:spPr>
        <p:txBody>
          <a:bodyPr wrap="none">
            <a:spAutoFit/>
          </a:bodyPr>
          <a:lstStyle/>
          <a:p>
            <a:r>
              <a:rPr lang="en-US" altLang="zh-CN" sz="2800" dirty="0" smtClean="0">
                <a:solidFill>
                  <a:srgbClr val="FF33CC"/>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en-US" sz="3200" dirty="0">
              <a:solidFill>
                <a:srgbClr val="FF33CC"/>
              </a:solidFill>
            </a:endParaRPr>
          </a:p>
        </p:txBody>
      </p:sp>
      <p:grpSp>
        <p:nvGrpSpPr>
          <p:cNvPr id="2" name="组合 1"/>
          <p:cNvGrpSpPr/>
          <p:nvPr/>
        </p:nvGrpSpPr>
        <p:grpSpPr>
          <a:xfrm>
            <a:off x="7939111" y="5048262"/>
            <a:ext cx="1071570" cy="1630501"/>
            <a:chOff x="6929454" y="3786196"/>
            <a:chExt cx="1071570" cy="1222876"/>
          </a:xfrm>
        </p:grpSpPr>
        <p:pic>
          <p:nvPicPr>
            <p:cNvPr id="1028" name="Picture 4"/>
            <p:cNvPicPr>
              <a:picLocks noChangeAspect="1" noChangeArrowheads="1"/>
            </p:cNvPicPr>
            <p:nvPr/>
          </p:nvPicPr>
          <p:blipFill>
            <a:blip r:embed="rId3"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4"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24" name="Picture 5"/>
            <p:cNvPicPr>
              <a:picLocks noChangeAspect="1" noChangeArrowheads="1"/>
            </p:cNvPicPr>
            <p:nvPr/>
          </p:nvPicPr>
          <p:blipFill>
            <a:blip r:embed="rId5"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988"/>
                                        </p:tgtEl>
                                        <p:attrNameLst>
                                          <p:attrName>style.visibility</p:attrName>
                                        </p:attrNameLst>
                                      </p:cBhvr>
                                      <p:to>
                                        <p:strVal val="visible"/>
                                      </p:to>
                                    </p:set>
                                    <p:animEffect transition="in" filter="blinds(horizontal)">
                                      <p:cBhvr>
                                        <p:cTn id="7" dur="500"/>
                                        <p:tgtEl>
                                          <p:spTgt spid="4198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8" grpId="0" bldLvl="0" animBg="1"/>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43009" name="Rectangle 1"/>
          <p:cNvSpPr>
            <a:spLocks noChangeArrowheads="1"/>
          </p:cNvSpPr>
          <p:nvPr/>
        </p:nvSpPr>
        <p:spPr bwMode="auto">
          <a:xfrm>
            <a:off x="285720" y="785794"/>
            <a:ext cx="8143932" cy="267765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kumimoji="0" lang="en-US" altLang="zh-CN" sz="28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下列图形不是相似图形的是　　</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8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endPar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8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同一张底片冲洗出来的两张大小不同的照片</a:t>
            </a:r>
            <a:endParaRPr kumimoji="0" lang="zh-CN" altLang="en-US"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811530" marR="0" lvl="0" indent="-811530" algn="l" defTabSz="914400" rtl="0" eaLnBrk="0" fontAlgn="base" latinLnBrk="0" hangingPunct="0">
              <a:lnSpc>
                <a:spcPct val="100000"/>
              </a:lnSpc>
              <a:spcBef>
                <a:spcPct val="0"/>
              </a:spcBef>
              <a:spcAft>
                <a:spcPct val="0"/>
              </a:spcAft>
              <a:buClrTx/>
              <a:buSzTx/>
              <a:buFontTx/>
              <a:buNone/>
            </a:pP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8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用放大镜将一个细小物体图案放大过程中原有图案和放大图案</a:t>
            </a:r>
            <a:endParaRPr kumimoji="0" lang="zh-CN" altLang="en-US"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8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某人的侧身照片和正面照片</a:t>
            </a:r>
            <a:endParaRPr kumimoji="0" lang="zh-CN" altLang="en-US"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8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大小不同的两张中国地图</a:t>
            </a:r>
            <a:endParaRPr kumimoji="0" lang="zh-CN" altLang="en-US"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43010" name="Rectangle 2"/>
          <p:cNvSpPr>
            <a:spLocks noChangeArrowheads="1"/>
          </p:cNvSpPr>
          <p:nvPr/>
        </p:nvSpPr>
        <p:spPr bwMode="auto">
          <a:xfrm>
            <a:off x="428596" y="3786190"/>
            <a:ext cx="7643866" cy="95410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solidFill>
                  <a:srgbClr val="FF33CC"/>
                </a:solidFill>
                <a:effectLst/>
                <a:latin typeface="楷体_GB2312" pitchFamily="49" charset="-122"/>
                <a:ea typeface="楷体_GB2312" pitchFamily="49" charset="-122"/>
                <a:cs typeface="方正黑体_GBK"/>
              </a:rPr>
              <a:t>解析</a:t>
            </a:r>
            <a:r>
              <a:rPr kumimoji="0" lang="en-US" altLang="zh-CN" sz="2800" b="0" i="0" u="none" strike="noStrike" cap="none" normalizeH="0" baseline="0" dirty="0" smtClean="0">
                <a:ln>
                  <a:noFill/>
                </a:ln>
                <a:solidFill>
                  <a:srgbClr val="000000"/>
                </a:solidFill>
                <a:effectLst/>
                <a:latin typeface="楷体_GB2312" pitchFamily="49" charset="-122"/>
                <a:ea typeface="楷体_GB2312" pitchFamily="49" charset="-122"/>
                <a:cs typeface="方正黑体_GBK"/>
              </a:rPr>
              <a:t>:</a:t>
            </a:r>
            <a:r>
              <a:rPr kumimoji="0" lang="zh-CN" altLang="en-US" sz="2800" b="0" i="0" u="none" strike="noStrike" cap="none" normalizeH="0" baseline="0" dirty="0" smtClean="0">
                <a:ln>
                  <a:noFill/>
                </a:ln>
                <a:solidFill>
                  <a:srgbClr val="000000"/>
                </a:solidFill>
                <a:effectLst/>
                <a:latin typeface="楷体_GB2312" pitchFamily="49" charset="-122"/>
                <a:ea typeface="楷体_GB2312" pitchFamily="49" charset="-122"/>
                <a:cs typeface="方正楷体_GBK"/>
              </a:rPr>
              <a:t>某人的侧面照片和正面照片形状不相同，不是相似图形</a:t>
            </a:r>
            <a:r>
              <a:rPr kumimoji="0" lang="en-US" altLang="zh-CN" sz="2800" b="0" i="1" u="none" strike="noStrike" cap="none" normalizeH="0" baseline="0" dirty="0" smtClean="0">
                <a:ln>
                  <a:noFill/>
                </a:ln>
                <a:solidFill>
                  <a:srgbClr val="000000"/>
                </a:solidFill>
                <a:effectLst/>
                <a:latin typeface="楷体_GB2312" pitchFamily="49" charset="-122"/>
                <a:ea typeface="楷体_GB2312" pitchFamily="49" charset="-122"/>
              </a:rPr>
              <a:t>.</a:t>
            </a:r>
            <a:r>
              <a:rPr kumimoji="0" lang="zh-CN" altLang="en-US" sz="2800" b="0" i="0" u="none" strike="noStrike" cap="none" normalizeH="0" baseline="0" dirty="0" smtClean="0">
                <a:ln>
                  <a:noFill/>
                </a:ln>
                <a:solidFill>
                  <a:srgbClr val="000000"/>
                </a:solidFill>
                <a:effectLst/>
                <a:latin typeface="楷体_GB2312" pitchFamily="49" charset="-122"/>
                <a:ea typeface="楷体_GB2312" pitchFamily="49" charset="-122"/>
                <a:cs typeface="方正楷体_GBK"/>
              </a:rPr>
              <a:t>故选</a:t>
            </a:r>
            <a:r>
              <a:rPr kumimoji="0" lang="en-US" altLang="zh-CN" sz="28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28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4" name="矩形 3"/>
          <p:cNvSpPr/>
          <p:nvPr/>
        </p:nvSpPr>
        <p:spPr>
          <a:xfrm>
            <a:off x="6000760" y="785794"/>
            <a:ext cx="444352" cy="523220"/>
          </a:xfrm>
          <a:prstGeom prst="rect">
            <a:avLst/>
          </a:prstGeom>
        </p:spPr>
        <p:txBody>
          <a:bodyPr wrap="none">
            <a:spAutoFit/>
          </a:bodyPr>
          <a:lstStyle/>
          <a:p>
            <a:r>
              <a:rPr lang="en-US" altLang="zh-CN" sz="2800" b="1" dirty="0" smtClean="0">
                <a:solidFill>
                  <a:srgbClr val="FF33CC"/>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sz="3200" b="1" dirty="0">
              <a:solidFill>
                <a:srgbClr val="FF33CC"/>
              </a:solidFill>
            </a:endParaRPr>
          </a:p>
        </p:txBody>
      </p:sp>
      <p:grpSp>
        <p:nvGrpSpPr>
          <p:cNvPr id="2" name="组合 1"/>
          <p:cNvGrpSpPr/>
          <p:nvPr/>
        </p:nvGrpSpPr>
        <p:grpSpPr>
          <a:xfrm>
            <a:off x="7939111" y="5048262"/>
            <a:ext cx="1071570" cy="1630501"/>
            <a:chOff x="6929454" y="3786196"/>
            <a:chExt cx="1071570" cy="1222876"/>
          </a:xfrm>
        </p:grpSpPr>
        <p:pic>
          <p:nvPicPr>
            <p:cNvPr id="1028" name="Picture 4"/>
            <p:cNvPicPr>
              <a:picLocks noChangeAspect="1" noChangeArrowheads="1"/>
            </p:cNvPicPr>
            <p:nvPr/>
          </p:nvPicPr>
          <p:blipFill>
            <a:blip r:embed="rId2"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3"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24" name="Picture 5"/>
            <p:cNvPicPr>
              <a:picLocks noChangeAspect="1" noChangeArrowheads="1"/>
            </p:cNvPicPr>
            <p:nvPr/>
          </p:nvPicPr>
          <p:blipFill>
            <a:blip r:embed="rId4"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3010">
                                            <p:txEl>
                                              <p:pRg st="0" end="0"/>
                                            </p:txEl>
                                          </p:spTgt>
                                        </p:tgtEl>
                                        <p:attrNameLst>
                                          <p:attrName>style.visibility</p:attrName>
                                        </p:attrNameLst>
                                      </p:cBhvr>
                                      <p:to>
                                        <p:strVal val="visible"/>
                                      </p:to>
                                    </p:set>
                                    <p:animEffect transition="in" filter="blinds(horizontal)">
                                      <p:cBhvr>
                                        <p:cTn id="7" dur="500"/>
                                        <p:tgtEl>
                                          <p:spTgt spid="430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additive="base">
                                        <p:cTn id="12"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44034" name="图片 250"/>
          <p:cNvPicPr>
            <a:picLocks noChangeAspect="1" noChangeArrowheads="1"/>
          </p:cNvPicPr>
          <p:nvPr/>
        </p:nvPicPr>
        <p:blipFill>
          <a:blip r:embed="rId2">
            <a:duotone>
              <a:prstClr val="black"/>
              <a:schemeClr val="accent6">
                <a:tint val="45000"/>
                <a:satMod val="400000"/>
              </a:schemeClr>
            </a:duotone>
          </a:blip>
          <a:srcRect/>
          <a:stretch>
            <a:fillRect/>
          </a:stretch>
        </p:blipFill>
        <p:spPr bwMode="auto">
          <a:xfrm>
            <a:off x="5786446" y="1357298"/>
            <a:ext cx="2159469" cy="1643074"/>
          </a:xfrm>
          <a:prstGeom prst="rect">
            <a:avLst/>
          </a:prstGeom>
          <a:noFill/>
          <a:ln w="9525">
            <a:noFill/>
            <a:miter lim="800000"/>
            <a:headEnd/>
            <a:tailEnd/>
          </a:ln>
        </p:spPr>
      </p:pic>
      <p:sp>
        <p:nvSpPr>
          <p:cNvPr id="44035" name="Rectangle 3"/>
          <p:cNvSpPr>
            <a:spLocks noChangeArrowheads="1"/>
          </p:cNvSpPr>
          <p:nvPr/>
        </p:nvSpPr>
        <p:spPr bwMode="auto">
          <a:xfrm>
            <a:off x="285720" y="785794"/>
            <a:ext cx="8572560" cy="193899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如图所示，用放大镜将图形放大，应该属于　　</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4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相似变换</a:t>
            </a:r>
            <a:endParaRPr kumimoji="0" lang="zh-CN" altLang="en-US"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4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平移变换</a:t>
            </a:r>
            <a:endParaRPr kumimoji="0" lang="zh-CN" altLang="en-US"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4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对称变换</a:t>
            </a:r>
            <a:endParaRPr kumimoji="0" lang="zh-CN" altLang="en-US"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4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旋转变换</a:t>
            </a:r>
            <a:endParaRPr kumimoji="0" lang="zh-CN" altLang="en-US"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44036" name="Rectangle 4"/>
          <p:cNvSpPr>
            <a:spLocks noChangeArrowheads="1"/>
          </p:cNvSpPr>
          <p:nvPr/>
        </p:nvSpPr>
        <p:spPr bwMode="auto">
          <a:xfrm>
            <a:off x="357158" y="3571876"/>
            <a:ext cx="8072494" cy="138499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solidFill>
                  <a:srgbClr val="FF33CC"/>
                </a:solidFill>
                <a:effectLst/>
                <a:latin typeface="楷体_GB2312" pitchFamily="49" charset="-122"/>
                <a:ea typeface="楷体_GB2312" pitchFamily="49" charset="-122"/>
                <a:cs typeface="方正黑体_GBK"/>
              </a:rPr>
              <a:t>解析</a:t>
            </a:r>
            <a:r>
              <a:rPr kumimoji="0" lang="en-US" altLang="zh-CN" sz="2800" b="0" i="0" u="none" strike="noStrike" cap="none" normalizeH="0" baseline="0" dirty="0" smtClean="0">
                <a:ln>
                  <a:noFill/>
                </a:ln>
                <a:solidFill>
                  <a:srgbClr val="000000"/>
                </a:solidFill>
                <a:effectLst/>
                <a:latin typeface="楷体_GB2312" pitchFamily="49" charset="-122"/>
                <a:ea typeface="楷体_GB2312" pitchFamily="49" charset="-122"/>
                <a:cs typeface="方正黑体_GBK"/>
              </a:rPr>
              <a:t>:</a:t>
            </a:r>
            <a:r>
              <a:rPr kumimoji="0" lang="zh-CN" altLang="en-US" sz="2800" b="0" i="0" u="none" strike="noStrike" cap="none" normalizeH="0" baseline="0" dirty="0" smtClean="0">
                <a:ln>
                  <a:noFill/>
                </a:ln>
                <a:solidFill>
                  <a:srgbClr val="000000"/>
                </a:solidFill>
                <a:effectLst/>
                <a:latin typeface="楷体_GB2312" pitchFamily="49" charset="-122"/>
                <a:ea typeface="楷体_GB2312" pitchFamily="49" charset="-122"/>
                <a:cs typeface="方正楷体_GBK"/>
              </a:rPr>
              <a:t>相似图形的形状相同，其中一个图形可以看作是由另一个图形放大或缩小得到的</a:t>
            </a:r>
            <a:r>
              <a:rPr kumimoji="0" lang="en-US" altLang="zh-CN" sz="2800" b="0" i="1" u="none" strike="noStrike" cap="none" normalizeH="0" baseline="0" dirty="0" smtClean="0">
                <a:ln>
                  <a:noFill/>
                </a:ln>
                <a:solidFill>
                  <a:srgbClr val="000000"/>
                </a:solidFill>
                <a:effectLst/>
                <a:latin typeface="楷体_GB2312" pitchFamily="49" charset="-122"/>
                <a:ea typeface="楷体_GB2312" pitchFamily="49" charset="-122"/>
              </a:rPr>
              <a:t>.</a:t>
            </a:r>
            <a:r>
              <a:rPr kumimoji="0" lang="zh-CN" altLang="en-US" sz="2800" b="0" i="0" u="none" strike="noStrike" cap="none" normalizeH="0" baseline="0" dirty="0" smtClean="0">
                <a:ln>
                  <a:noFill/>
                </a:ln>
                <a:solidFill>
                  <a:srgbClr val="000000"/>
                </a:solidFill>
                <a:effectLst/>
                <a:latin typeface="楷体_GB2312" pitchFamily="49" charset="-122"/>
                <a:ea typeface="楷体_GB2312" pitchFamily="49" charset="-122"/>
                <a:cs typeface="方正楷体_GBK"/>
              </a:rPr>
              <a:t>所以用放大镜放大图形属于相似变换</a:t>
            </a:r>
            <a:r>
              <a:rPr kumimoji="0" lang="en-US" altLang="zh-CN" sz="2800" b="0" i="1" u="none" strike="noStrike" cap="none" normalizeH="0" baseline="0" dirty="0" smtClean="0">
                <a:ln>
                  <a:noFill/>
                </a:ln>
                <a:solidFill>
                  <a:srgbClr val="000000"/>
                </a:solidFill>
                <a:effectLst/>
                <a:latin typeface="楷体_GB2312" pitchFamily="49" charset="-122"/>
                <a:ea typeface="楷体_GB2312" pitchFamily="49" charset="-122"/>
              </a:rPr>
              <a:t>.</a:t>
            </a:r>
            <a:r>
              <a:rPr kumimoji="0" lang="zh-CN" altLang="en-US" sz="2800" b="0" i="0" u="none" strike="noStrike" cap="none" normalizeH="0" baseline="0" dirty="0" smtClean="0">
                <a:ln>
                  <a:noFill/>
                </a:ln>
                <a:solidFill>
                  <a:srgbClr val="000000"/>
                </a:solidFill>
                <a:effectLst/>
                <a:latin typeface="楷体_GB2312" pitchFamily="49" charset="-122"/>
                <a:ea typeface="楷体_GB2312" pitchFamily="49" charset="-122"/>
                <a:cs typeface="方正楷体_GBK"/>
              </a:rPr>
              <a:t>故选</a:t>
            </a:r>
            <a:r>
              <a:rPr kumimoji="0" lang="en-US" altLang="zh-CN" sz="28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5" name="矩形 4"/>
          <p:cNvSpPr/>
          <p:nvPr/>
        </p:nvSpPr>
        <p:spPr>
          <a:xfrm>
            <a:off x="7358082" y="785794"/>
            <a:ext cx="407484" cy="461665"/>
          </a:xfrm>
          <a:prstGeom prst="rect">
            <a:avLst/>
          </a:prstGeom>
        </p:spPr>
        <p:txBody>
          <a:bodyPr wrap="none">
            <a:spAutoFit/>
          </a:bodyPr>
          <a:lstStyle/>
          <a:p>
            <a:r>
              <a:rPr lang="en-US" altLang="zh-CN" sz="2400" dirty="0" smtClean="0">
                <a:solidFill>
                  <a:srgbClr val="FF33CC"/>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en-US" sz="3200" dirty="0">
              <a:solidFill>
                <a:srgbClr val="FF33CC"/>
              </a:solidFill>
            </a:endParaRPr>
          </a:p>
        </p:txBody>
      </p:sp>
      <p:sp>
        <p:nvSpPr>
          <p:cNvPr id="6" name="动作按钮: 第一张 5">
            <a:hlinkClick r:id="" action="ppaction://hlinkshowjump?jump=firstslide" highlightClick="1"/>
          </p:cNvPr>
          <p:cNvSpPr/>
          <p:nvPr/>
        </p:nvSpPr>
        <p:spPr>
          <a:xfrm>
            <a:off x="5962362" y="6192862"/>
            <a:ext cx="720080"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nvGrpSpPr>
          <p:cNvPr id="2" name="组合 1"/>
          <p:cNvGrpSpPr/>
          <p:nvPr/>
        </p:nvGrpSpPr>
        <p:grpSpPr>
          <a:xfrm>
            <a:off x="7939111" y="5048262"/>
            <a:ext cx="1071570" cy="1630501"/>
            <a:chOff x="6929454" y="3786196"/>
            <a:chExt cx="1071570" cy="1222876"/>
          </a:xfrm>
        </p:grpSpPr>
        <p:pic>
          <p:nvPicPr>
            <p:cNvPr id="1028" name="Picture 4"/>
            <p:cNvPicPr>
              <a:picLocks noChangeAspect="1" noChangeArrowheads="1"/>
            </p:cNvPicPr>
            <p:nvPr/>
          </p:nvPicPr>
          <p:blipFill>
            <a:blip r:embed="rId3"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4"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24" name="Picture 5"/>
            <p:cNvPicPr>
              <a:picLocks noChangeAspect="1" noChangeArrowheads="1"/>
            </p:cNvPicPr>
            <p:nvPr/>
          </p:nvPicPr>
          <p:blipFill>
            <a:blip r:embed="rId5"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4036"/>
                                        </p:tgtEl>
                                        <p:attrNameLst>
                                          <p:attrName>style.visibility</p:attrName>
                                        </p:attrNameLst>
                                      </p:cBhvr>
                                      <p:to>
                                        <p:strVal val="visible"/>
                                      </p:to>
                                    </p:set>
                                    <p:animEffect transition="in" filter="wipe(down)">
                                      <p:cBhvr>
                                        <p:cTn id="7" dur="500"/>
                                        <p:tgtEl>
                                          <p:spTgt spid="4403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6" grpId="0" bldLvl="0" animBg="1"/>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78"/>
          <p:cNvSpPr txBox="1"/>
          <p:nvPr/>
        </p:nvSpPr>
        <p:spPr>
          <a:xfrm>
            <a:off x="3923929" y="3429000"/>
            <a:ext cx="2123477" cy="873669"/>
          </a:xfrm>
          <a:prstGeom prst="rect">
            <a:avLst/>
          </a:prstGeom>
          <a:noFill/>
        </p:spPr>
        <p:txBody>
          <a:bodyPr wrap="none" lIns="68580" tIns="34290" rIns="68580" bIns="34290" rtlCol="0">
            <a:prstTxWarp prst="textArchUp">
              <a:avLst/>
            </a:prstTxWarp>
            <a:spAutoFit/>
          </a:bodyPr>
          <a:lstStyle>
            <a:defPPr>
              <a:defRPr lang="zh-CN"/>
            </a:defPPr>
            <a:lvl1pPr>
              <a:defRPr sz="3200" b="1">
                <a:solidFill>
                  <a:srgbClr val="F5841C"/>
                </a:solidFill>
                <a:latin typeface="微软雅黑" panose="020B0503020204020204" charset="-122"/>
                <a:ea typeface="微软雅黑" panose="020B0503020204020204" charset="-122"/>
              </a:defRPr>
            </a:lvl1pPr>
          </a:lstStyle>
          <a:p>
            <a:r>
              <a:rPr lang="zh-CN" altLang="en-US" sz="5400" dirty="0" smtClean="0">
                <a:solidFill>
                  <a:schemeClr val="accent6">
                    <a:lumMod val="75000"/>
                  </a:schemeClr>
                </a:solidFill>
              </a:rPr>
              <a:t>谢    谢</a:t>
            </a:r>
            <a:endParaRPr lang="zh-CN" altLang="en-US" sz="5400" dirty="0">
              <a:solidFill>
                <a:schemeClr val="accent6">
                  <a:lumMod val="75000"/>
                </a:schemeClr>
              </a:solidFill>
            </a:endParaRPr>
          </a:p>
        </p:txBody>
      </p:sp>
      <p:pic>
        <p:nvPicPr>
          <p:cNvPr id="45" name="Picture 3" descr="field.png"/>
          <p:cNvPicPr>
            <a:picLocks noChangeAspect="1"/>
          </p:cNvPicPr>
          <p:nvPr/>
        </p:nvPicPr>
        <p:blipFill>
          <a:blip r:embed="rId1" cstate="print"/>
          <a:stretch>
            <a:fillRect/>
          </a:stretch>
        </p:blipFill>
        <p:spPr>
          <a:xfrm>
            <a:off x="-39278" y="3552395"/>
            <a:ext cx="9183278" cy="3332989"/>
          </a:xfrm>
          <a:prstGeom prst="rect">
            <a:avLst/>
          </a:prstGeom>
        </p:spPr>
      </p:pic>
      <p:pic>
        <p:nvPicPr>
          <p:cNvPr id="50" name="Picture 2" descr="C:\Users\Administrator\Desktop\兔子.png"/>
          <p:cNvPicPr>
            <a:picLocks noChangeAspect="1" noChangeArrowheads="1"/>
          </p:cNvPicPr>
          <p:nvPr/>
        </p:nvPicPr>
        <p:blipFill>
          <a:blip r:embed="rId2" cstate="print"/>
          <a:srcRect/>
          <a:stretch>
            <a:fillRect/>
          </a:stretch>
        </p:blipFill>
        <p:spPr bwMode="auto">
          <a:xfrm>
            <a:off x="6876256" y="5803901"/>
            <a:ext cx="800100" cy="1054100"/>
          </a:xfrm>
          <a:prstGeom prst="rect">
            <a:avLst/>
          </a:prstGeom>
          <a:noFill/>
        </p:spPr>
      </p:pic>
      <p:sp>
        <p:nvSpPr>
          <p:cNvPr id="9" name="Oval 21"/>
          <p:cNvSpPr>
            <a:spLocks noChangeArrowheads="1"/>
          </p:cNvSpPr>
          <p:nvPr/>
        </p:nvSpPr>
        <p:spPr bwMode="auto">
          <a:xfrm>
            <a:off x="5978452" y="1232595"/>
            <a:ext cx="574675" cy="770467"/>
          </a:xfrm>
          <a:prstGeom prst="ellipse">
            <a:avLst/>
          </a:prstGeom>
          <a:solidFill>
            <a:srgbClr val="EB4544">
              <a:alpha val="80000"/>
            </a:srgbClr>
          </a:solidFill>
          <a:ln>
            <a:noFill/>
          </a:ln>
        </p:spPr>
        <p:txBody>
          <a:bodyPr vert="horz" wrap="square" lIns="91440" tIns="45720" rIns="91440" bIns="45720" numCol="1" anchor="t" anchorCtr="0" compatLnSpc="1"/>
          <a:lstStyle/>
          <a:p>
            <a:endParaRPr lang="zh-CN" altLang="en-US"/>
          </a:p>
        </p:txBody>
      </p:sp>
      <p:sp>
        <p:nvSpPr>
          <p:cNvPr id="10" name="Oval 22"/>
          <p:cNvSpPr>
            <a:spLocks noChangeArrowheads="1"/>
          </p:cNvSpPr>
          <p:nvPr/>
        </p:nvSpPr>
        <p:spPr bwMode="auto">
          <a:xfrm>
            <a:off x="6116564" y="2091962"/>
            <a:ext cx="576263" cy="768351"/>
          </a:xfrm>
          <a:prstGeom prst="ellipse">
            <a:avLst/>
          </a:prstGeom>
          <a:solidFill>
            <a:srgbClr val="FBE22D">
              <a:alpha val="80000"/>
            </a:srgbClr>
          </a:solidFill>
          <a:ln>
            <a:noFill/>
          </a:ln>
        </p:spPr>
        <p:txBody>
          <a:bodyPr vert="horz" wrap="square" lIns="91440" tIns="45720" rIns="91440" bIns="45720" numCol="1" anchor="t" anchorCtr="0" compatLnSpc="1"/>
          <a:lstStyle/>
          <a:p>
            <a:endParaRPr lang="zh-CN" altLang="en-US"/>
          </a:p>
        </p:txBody>
      </p:sp>
      <p:sp>
        <p:nvSpPr>
          <p:cNvPr id="11" name="Oval 23"/>
          <p:cNvSpPr>
            <a:spLocks noChangeArrowheads="1"/>
          </p:cNvSpPr>
          <p:nvPr/>
        </p:nvSpPr>
        <p:spPr bwMode="auto">
          <a:xfrm>
            <a:off x="7289726" y="3124895"/>
            <a:ext cx="577850" cy="770467"/>
          </a:xfrm>
          <a:prstGeom prst="ellipse">
            <a:avLst/>
          </a:prstGeom>
          <a:solidFill>
            <a:srgbClr val="D8AEAF">
              <a:alpha val="80000"/>
            </a:srgbClr>
          </a:solidFill>
          <a:ln>
            <a:noFill/>
          </a:ln>
        </p:spPr>
        <p:txBody>
          <a:bodyPr vert="horz" wrap="square" lIns="91440" tIns="45720" rIns="91440" bIns="45720" numCol="1" anchor="t" anchorCtr="0" compatLnSpc="1"/>
          <a:lstStyle/>
          <a:p>
            <a:endParaRPr lang="zh-CN" altLang="en-US"/>
          </a:p>
        </p:txBody>
      </p:sp>
      <p:sp>
        <p:nvSpPr>
          <p:cNvPr id="12" name="Oval 24"/>
          <p:cNvSpPr>
            <a:spLocks noChangeArrowheads="1"/>
          </p:cNvSpPr>
          <p:nvPr/>
        </p:nvSpPr>
        <p:spPr bwMode="auto">
          <a:xfrm>
            <a:off x="7538964" y="2091962"/>
            <a:ext cx="576263" cy="768351"/>
          </a:xfrm>
          <a:prstGeom prst="ellipse">
            <a:avLst/>
          </a:prstGeom>
          <a:solidFill>
            <a:srgbClr val="A5CB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Oval 25"/>
          <p:cNvSpPr>
            <a:spLocks noChangeArrowheads="1"/>
          </p:cNvSpPr>
          <p:nvPr/>
        </p:nvSpPr>
        <p:spPr bwMode="auto">
          <a:xfrm>
            <a:off x="6786489" y="1617828"/>
            <a:ext cx="695325" cy="931333"/>
          </a:xfrm>
          <a:prstGeom prst="ellipse">
            <a:avLst/>
          </a:prstGeom>
          <a:solidFill>
            <a:srgbClr val="FBE22D">
              <a:alpha val="80000"/>
            </a:srgbClr>
          </a:solidFill>
          <a:ln>
            <a:noFill/>
          </a:ln>
        </p:spPr>
        <p:txBody>
          <a:bodyPr vert="horz" wrap="square" lIns="91440" tIns="45720" rIns="91440" bIns="45720" numCol="1" anchor="t" anchorCtr="0" compatLnSpc="1"/>
          <a:lstStyle/>
          <a:p>
            <a:endParaRPr lang="zh-CN" altLang="en-US"/>
          </a:p>
        </p:txBody>
      </p:sp>
      <p:sp>
        <p:nvSpPr>
          <p:cNvPr id="14" name="Oval 26"/>
          <p:cNvSpPr>
            <a:spLocks noChangeArrowheads="1"/>
          </p:cNvSpPr>
          <p:nvPr/>
        </p:nvSpPr>
        <p:spPr bwMode="auto">
          <a:xfrm>
            <a:off x="6607102" y="2477195"/>
            <a:ext cx="852487" cy="1138767"/>
          </a:xfrm>
          <a:prstGeom prst="ellipse">
            <a:avLst/>
          </a:prstGeom>
          <a:solidFill>
            <a:srgbClr val="A5CB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Oval 27"/>
          <p:cNvSpPr>
            <a:spLocks noChangeArrowheads="1"/>
          </p:cNvSpPr>
          <p:nvPr/>
        </p:nvSpPr>
        <p:spPr bwMode="auto">
          <a:xfrm>
            <a:off x="6481689" y="2741780"/>
            <a:ext cx="174625" cy="232833"/>
          </a:xfrm>
          <a:prstGeom prst="ellipse">
            <a:avLst/>
          </a:prstGeom>
          <a:solidFill>
            <a:srgbClr val="B9DBDD">
              <a:alpha val="80000"/>
            </a:srgbClr>
          </a:solidFill>
          <a:ln>
            <a:noFill/>
          </a:ln>
        </p:spPr>
        <p:txBody>
          <a:bodyPr vert="horz" wrap="square" lIns="91440" tIns="45720" rIns="91440" bIns="45720" numCol="1" anchor="t" anchorCtr="0" compatLnSpc="1"/>
          <a:lstStyle/>
          <a:p>
            <a:endParaRPr lang="zh-CN" altLang="en-US"/>
          </a:p>
        </p:txBody>
      </p:sp>
      <p:sp>
        <p:nvSpPr>
          <p:cNvPr id="16" name="Oval 28"/>
          <p:cNvSpPr>
            <a:spLocks noChangeArrowheads="1"/>
          </p:cNvSpPr>
          <p:nvPr/>
        </p:nvSpPr>
        <p:spPr bwMode="auto">
          <a:xfrm>
            <a:off x="7365926" y="2536462"/>
            <a:ext cx="304800" cy="408517"/>
          </a:xfrm>
          <a:prstGeom prst="ellipse">
            <a:avLst/>
          </a:prstGeom>
          <a:solidFill>
            <a:srgbClr val="B9DBDD">
              <a:alpha val="80000"/>
            </a:srgbClr>
          </a:solidFill>
          <a:ln>
            <a:noFill/>
          </a:ln>
        </p:spPr>
        <p:txBody>
          <a:bodyPr vert="horz" wrap="square" lIns="91440" tIns="45720" rIns="91440" bIns="45720" numCol="1" anchor="t" anchorCtr="0" compatLnSpc="1"/>
          <a:lstStyle/>
          <a:p>
            <a:endParaRPr lang="zh-CN" altLang="en-US"/>
          </a:p>
        </p:txBody>
      </p:sp>
      <p:sp>
        <p:nvSpPr>
          <p:cNvPr id="17" name="Oval 29"/>
          <p:cNvSpPr>
            <a:spLocks noChangeArrowheads="1"/>
          </p:cNvSpPr>
          <p:nvPr/>
        </p:nvSpPr>
        <p:spPr bwMode="auto">
          <a:xfrm>
            <a:off x="8244408" y="2468894"/>
            <a:ext cx="400050" cy="535516"/>
          </a:xfrm>
          <a:prstGeom prst="ellipse">
            <a:avLst/>
          </a:prstGeom>
          <a:solidFill>
            <a:srgbClr val="B03896">
              <a:alpha val="80000"/>
            </a:srgbClr>
          </a:solidFill>
          <a:ln>
            <a:noFill/>
          </a:ln>
        </p:spPr>
        <p:txBody>
          <a:bodyPr vert="horz" wrap="square" lIns="91440" tIns="45720" rIns="91440" bIns="45720" numCol="1" anchor="t" anchorCtr="0" compatLnSpc="1"/>
          <a:lstStyle/>
          <a:p>
            <a:endParaRPr lang="zh-CN" altLang="en-US"/>
          </a:p>
        </p:txBody>
      </p:sp>
      <p:sp>
        <p:nvSpPr>
          <p:cNvPr id="18" name="Oval 30"/>
          <p:cNvSpPr>
            <a:spLocks noChangeArrowheads="1"/>
          </p:cNvSpPr>
          <p:nvPr/>
        </p:nvSpPr>
        <p:spPr bwMode="auto">
          <a:xfrm>
            <a:off x="7307189" y="1782928"/>
            <a:ext cx="461963" cy="615951"/>
          </a:xfrm>
          <a:prstGeom prst="ellipse">
            <a:avLst/>
          </a:prstGeom>
          <a:solidFill>
            <a:srgbClr val="A8CE52">
              <a:alpha val="39999"/>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 name="Oval 31"/>
          <p:cNvSpPr>
            <a:spLocks noChangeArrowheads="1"/>
          </p:cNvSpPr>
          <p:nvPr/>
        </p:nvSpPr>
        <p:spPr bwMode="auto">
          <a:xfrm>
            <a:off x="7245276" y="1338428"/>
            <a:ext cx="463550" cy="620184"/>
          </a:xfrm>
          <a:prstGeom prst="ellipse">
            <a:avLst/>
          </a:prstGeom>
          <a:solidFill>
            <a:srgbClr val="EB4544">
              <a:alpha val="80000"/>
            </a:srgbClr>
          </a:solidFill>
          <a:ln>
            <a:noFill/>
          </a:ln>
        </p:spPr>
        <p:txBody>
          <a:bodyPr vert="horz" wrap="square" lIns="91440" tIns="45720" rIns="91440" bIns="45720" numCol="1" anchor="t" anchorCtr="0" compatLnSpc="1"/>
          <a:lstStyle/>
          <a:p>
            <a:endParaRPr lang="zh-CN" altLang="en-US"/>
          </a:p>
        </p:txBody>
      </p:sp>
      <p:sp>
        <p:nvSpPr>
          <p:cNvPr id="20" name="Oval 32"/>
          <p:cNvSpPr>
            <a:spLocks noChangeArrowheads="1"/>
          </p:cNvSpPr>
          <p:nvPr/>
        </p:nvSpPr>
        <p:spPr bwMode="auto">
          <a:xfrm>
            <a:off x="6480101" y="1956495"/>
            <a:ext cx="290512" cy="387351"/>
          </a:xfrm>
          <a:prstGeom prst="ellipse">
            <a:avLst/>
          </a:prstGeom>
          <a:solidFill>
            <a:srgbClr val="B9DBDD">
              <a:alpha val="80000"/>
            </a:srgbClr>
          </a:solidFill>
          <a:ln>
            <a:noFill/>
          </a:ln>
        </p:spPr>
        <p:txBody>
          <a:bodyPr vert="horz" wrap="square" lIns="91440" tIns="45720" rIns="91440" bIns="45720" numCol="1" anchor="t" anchorCtr="0" compatLnSpc="1"/>
          <a:lstStyle/>
          <a:p>
            <a:endParaRPr lang="zh-CN" altLang="en-US"/>
          </a:p>
        </p:txBody>
      </p:sp>
      <p:sp>
        <p:nvSpPr>
          <p:cNvPr id="23" name="Oval 35"/>
          <p:cNvSpPr>
            <a:spLocks noChangeArrowheads="1"/>
          </p:cNvSpPr>
          <p:nvPr/>
        </p:nvSpPr>
        <p:spPr bwMode="auto">
          <a:xfrm>
            <a:off x="6588224" y="356659"/>
            <a:ext cx="1041400" cy="1386416"/>
          </a:xfrm>
          <a:prstGeom prst="ellipse">
            <a:avLst/>
          </a:prstGeom>
          <a:solidFill>
            <a:srgbClr val="A9D25A"/>
          </a:solidFill>
          <a:ln>
            <a:noFill/>
          </a:ln>
        </p:spPr>
        <p:txBody>
          <a:bodyPr/>
          <a:lstStyle/>
          <a:p>
            <a:endParaRPr lang="zh-CN" altLang="en-US"/>
          </a:p>
        </p:txBody>
      </p:sp>
      <p:sp>
        <p:nvSpPr>
          <p:cNvPr id="24" name="Oval 36"/>
          <p:cNvSpPr>
            <a:spLocks noChangeArrowheads="1"/>
          </p:cNvSpPr>
          <p:nvPr/>
        </p:nvSpPr>
        <p:spPr bwMode="auto">
          <a:xfrm>
            <a:off x="7812361" y="1316766"/>
            <a:ext cx="1042987" cy="1384300"/>
          </a:xfrm>
          <a:prstGeom prst="ellipse">
            <a:avLst/>
          </a:prstGeom>
          <a:solidFill>
            <a:srgbClr val="FBE22D"/>
          </a:solidFill>
          <a:ln>
            <a:noFill/>
          </a:ln>
        </p:spPr>
        <p:txBody>
          <a:bodyPr/>
          <a:lstStyle/>
          <a:p>
            <a:endParaRPr lang="zh-CN" altLang="en-US"/>
          </a:p>
        </p:txBody>
      </p:sp>
      <p:sp>
        <p:nvSpPr>
          <p:cNvPr id="26" name="Freeform 39"/>
          <p:cNvSpPr>
            <a:spLocks noEditPoints="1"/>
          </p:cNvSpPr>
          <p:nvPr/>
        </p:nvSpPr>
        <p:spPr bwMode="auto">
          <a:xfrm>
            <a:off x="8770864" y="2238013"/>
            <a:ext cx="157163" cy="241300"/>
          </a:xfrm>
          <a:custGeom>
            <a:avLst/>
            <a:gdLst>
              <a:gd name="T0" fmla="*/ 14 w 72"/>
              <a:gd name="T1" fmla="*/ 49 h 84"/>
              <a:gd name="T2" fmla="*/ 21 w 72"/>
              <a:gd name="T3" fmla="*/ 49 h 84"/>
              <a:gd name="T4" fmla="*/ 18 w 72"/>
              <a:gd name="T5" fmla="*/ 60 h 84"/>
              <a:gd name="T6" fmla="*/ 14 w 72"/>
              <a:gd name="T7" fmla="*/ 63 h 84"/>
              <a:gd name="T8" fmla="*/ 21 w 72"/>
              <a:gd name="T9" fmla="*/ 63 h 84"/>
              <a:gd name="T10" fmla="*/ 18 w 72"/>
              <a:gd name="T11" fmla="*/ 33 h 84"/>
              <a:gd name="T12" fmla="*/ 14 w 72"/>
              <a:gd name="T13" fmla="*/ 36 h 84"/>
              <a:gd name="T14" fmla="*/ 21 w 72"/>
              <a:gd name="T15" fmla="*/ 36 h 84"/>
              <a:gd name="T16" fmla="*/ 69 w 72"/>
              <a:gd name="T17" fmla="*/ 13 h 84"/>
              <a:gd name="T18" fmla="*/ 60 w 72"/>
              <a:gd name="T19" fmla="*/ 13 h 84"/>
              <a:gd name="T20" fmla="*/ 58 w 72"/>
              <a:gd name="T21" fmla="*/ 10 h 84"/>
              <a:gd name="T22" fmla="*/ 45 w 72"/>
              <a:gd name="T23" fmla="*/ 4 h 84"/>
              <a:gd name="T24" fmla="*/ 27 w 72"/>
              <a:gd name="T25" fmla="*/ 4 h 84"/>
              <a:gd name="T26" fmla="*/ 14 w 72"/>
              <a:gd name="T27" fmla="*/ 10 h 84"/>
              <a:gd name="T28" fmla="*/ 12 w 72"/>
              <a:gd name="T29" fmla="*/ 13 h 84"/>
              <a:gd name="T30" fmla="*/ 0 w 72"/>
              <a:gd name="T31" fmla="*/ 16 h 84"/>
              <a:gd name="T32" fmla="*/ 3 w 72"/>
              <a:gd name="T33" fmla="*/ 84 h 84"/>
              <a:gd name="T34" fmla="*/ 72 w 72"/>
              <a:gd name="T35" fmla="*/ 81 h 84"/>
              <a:gd name="T36" fmla="*/ 69 w 72"/>
              <a:gd name="T37" fmla="*/ 13 h 84"/>
              <a:gd name="T38" fmla="*/ 30 w 72"/>
              <a:gd name="T39" fmla="*/ 6 h 84"/>
              <a:gd name="T40" fmla="*/ 42 w 72"/>
              <a:gd name="T41" fmla="*/ 6 h 84"/>
              <a:gd name="T42" fmla="*/ 28 w 72"/>
              <a:gd name="T43" fmla="*/ 10 h 84"/>
              <a:gd name="T44" fmla="*/ 16 w 72"/>
              <a:gd name="T45" fmla="*/ 13 h 84"/>
              <a:gd name="T46" fmla="*/ 56 w 72"/>
              <a:gd name="T47" fmla="*/ 13 h 84"/>
              <a:gd name="T48" fmla="*/ 16 w 72"/>
              <a:gd name="T49" fmla="*/ 19 h 84"/>
              <a:gd name="T50" fmla="*/ 66 w 72"/>
              <a:gd name="T51" fmla="*/ 78 h 84"/>
              <a:gd name="T52" fmla="*/ 7 w 72"/>
              <a:gd name="T53" fmla="*/ 78 h 84"/>
              <a:gd name="T54" fmla="*/ 12 w 72"/>
              <a:gd name="T55" fmla="*/ 19 h 84"/>
              <a:gd name="T56" fmla="*/ 14 w 72"/>
              <a:gd name="T57" fmla="*/ 23 h 84"/>
              <a:gd name="T58" fmla="*/ 60 w 72"/>
              <a:gd name="T59" fmla="*/ 21 h 84"/>
              <a:gd name="T60" fmla="*/ 66 w 72"/>
              <a:gd name="T61" fmla="*/ 19 h 84"/>
              <a:gd name="T62" fmla="*/ 54 w 72"/>
              <a:gd name="T63" fmla="*/ 34 h 84"/>
              <a:gd name="T64" fmla="*/ 27 w 72"/>
              <a:gd name="T65" fmla="*/ 34 h 84"/>
              <a:gd name="T66" fmla="*/ 27 w 72"/>
              <a:gd name="T67" fmla="*/ 38 h 84"/>
              <a:gd name="T68" fmla="*/ 56 w 72"/>
              <a:gd name="T69" fmla="*/ 36 h 84"/>
              <a:gd name="T70" fmla="*/ 54 w 72"/>
              <a:gd name="T71" fmla="*/ 61 h 84"/>
              <a:gd name="T72" fmla="*/ 27 w 72"/>
              <a:gd name="T73" fmla="*/ 61 h 84"/>
              <a:gd name="T74" fmla="*/ 27 w 72"/>
              <a:gd name="T75" fmla="*/ 65 h 84"/>
              <a:gd name="T76" fmla="*/ 56 w 72"/>
              <a:gd name="T77" fmla="*/ 63 h 84"/>
              <a:gd name="T78" fmla="*/ 54 w 72"/>
              <a:gd name="T79" fmla="*/ 48 h 84"/>
              <a:gd name="T80" fmla="*/ 27 w 72"/>
              <a:gd name="T81" fmla="*/ 48 h 84"/>
              <a:gd name="T82" fmla="*/ 27 w 72"/>
              <a:gd name="T83" fmla="*/ 51 h 84"/>
              <a:gd name="T84" fmla="*/ 56 w 72"/>
              <a:gd name="T85" fmla="*/ 4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 h="84">
                <a:moveTo>
                  <a:pt x="18" y="46"/>
                </a:moveTo>
                <a:cubicBezTo>
                  <a:pt x="16" y="46"/>
                  <a:pt x="14" y="48"/>
                  <a:pt x="14" y="49"/>
                </a:cubicBezTo>
                <a:cubicBezTo>
                  <a:pt x="14" y="51"/>
                  <a:pt x="16" y="53"/>
                  <a:pt x="18" y="53"/>
                </a:cubicBezTo>
                <a:cubicBezTo>
                  <a:pt x="19" y="53"/>
                  <a:pt x="21" y="51"/>
                  <a:pt x="21" y="49"/>
                </a:cubicBezTo>
                <a:cubicBezTo>
                  <a:pt x="21" y="48"/>
                  <a:pt x="19" y="46"/>
                  <a:pt x="18" y="46"/>
                </a:cubicBezTo>
                <a:close/>
                <a:moveTo>
                  <a:pt x="18" y="60"/>
                </a:moveTo>
                <a:cubicBezTo>
                  <a:pt x="18" y="60"/>
                  <a:pt x="18" y="60"/>
                  <a:pt x="18" y="60"/>
                </a:cubicBezTo>
                <a:cubicBezTo>
                  <a:pt x="16" y="60"/>
                  <a:pt x="14" y="61"/>
                  <a:pt x="14" y="63"/>
                </a:cubicBezTo>
                <a:cubicBezTo>
                  <a:pt x="14" y="65"/>
                  <a:pt x="16" y="66"/>
                  <a:pt x="18" y="66"/>
                </a:cubicBezTo>
                <a:cubicBezTo>
                  <a:pt x="19" y="66"/>
                  <a:pt x="21" y="65"/>
                  <a:pt x="21" y="63"/>
                </a:cubicBezTo>
                <a:cubicBezTo>
                  <a:pt x="21" y="61"/>
                  <a:pt x="19" y="60"/>
                  <a:pt x="18" y="60"/>
                </a:cubicBezTo>
                <a:close/>
                <a:moveTo>
                  <a:pt x="18" y="33"/>
                </a:moveTo>
                <a:cubicBezTo>
                  <a:pt x="18" y="33"/>
                  <a:pt x="18" y="33"/>
                  <a:pt x="18" y="33"/>
                </a:cubicBezTo>
                <a:cubicBezTo>
                  <a:pt x="16" y="33"/>
                  <a:pt x="14" y="34"/>
                  <a:pt x="14" y="36"/>
                </a:cubicBezTo>
                <a:cubicBezTo>
                  <a:pt x="14" y="38"/>
                  <a:pt x="16" y="39"/>
                  <a:pt x="18" y="39"/>
                </a:cubicBezTo>
                <a:cubicBezTo>
                  <a:pt x="19" y="39"/>
                  <a:pt x="21" y="38"/>
                  <a:pt x="21" y="36"/>
                </a:cubicBezTo>
                <a:cubicBezTo>
                  <a:pt x="21" y="34"/>
                  <a:pt x="19" y="33"/>
                  <a:pt x="18" y="33"/>
                </a:cubicBezTo>
                <a:close/>
                <a:moveTo>
                  <a:pt x="69" y="13"/>
                </a:moveTo>
                <a:cubicBezTo>
                  <a:pt x="69" y="13"/>
                  <a:pt x="69" y="13"/>
                  <a:pt x="69" y="13"/>
                </a:cubicBezTo>
                <a:cubicBezTo>
                  <a:pt x="60" y="13"/>
                  <a:pt x="60" y="13"/>
                  <a:pt x="60" y="13"/>
                </a:cubicBezTo>
                <a:cubicBezTo>
                  <a:pt x="60" y="11"/>
                  <a:pt x="60" y="11"/>
                  <a:pt x="60" y="11"/>
                </a:cubicBezTo>
                <a:cubicBezTo>
                  <a:pt x="60" y="10"/>
                  <a:pt x="59" y="10"/>
                  <a:pt x="58" y="10"/>
                </a:cubicBezTo>
                <a:cubicBezTo>
                  <a:pt x="48" y="10"/>
                  <a:pt x="48" y="10"/>
                  <a:pt x="48" y="10"/>
                </a:cubicBezTo>
                <a:cubicBezTo>
                  <a:pt x="47" y="7"/>
                  <a:pt x="46" y="5"/>
                  <a:pt x="45" y="4"/>
                </a:cubicBezTo>
                <a:cubicBezTo>
                  <a:pt x="43" y="1"/>
                  <a:pt x="39" y="0"/>
                  <a:pt x="36" y="0"/>
                </a:cubicBezTo>
                <a:cubicBezTo>
                  <a:pt x="33" y="0"/>
                  <a:pt x="30" y="1"/>
                  <a:pt x="27" y="4"/>
                </a:cubicBezTo>
                <a:cubicBezTo>
                  <a:pt x="26" y="5"/>
                  <a:pt x="25" y="7"/>
                  <a:pt x="24" y="10"/>
                </a:cubicBezTo>
                <a:cubicBezTo>
                  <a:pt x="14" y="10"/>
                  <a:pt x="14" y="10"/>
                  <a:pt x="14" y="10"/>
                </a:cubicBezTo>
                <a:cubicBezTo>
                  <a:pt x="13" y="10"/>
                  <a:pt x="12" y="10"/>
                  <a:pt x="12" y="11"/>
                </a:cubicBezTo>
                <a:cubicBezTo>
                  <a:pt x="12" y="13"/>
                  <a:pt x="12" y="13"/>
                  <a:pt x="12" y="13"/>
                </a:cubicBezTo>
                <a:cubicBezTo>
                  <a:pt x="3" y="13"/>
                  <a:pt x="3" y="13"/>
                  <a:pt x="3" y="13"/>
                </a:cubicBezTo>
                <a:cubicBezTo>
                  <a:pt x="2" y="13"/>
                  <a:pt x="0" y="15"/>
                  <a:pt x="0" y="16"/>
                </a:cubicBezTo>
                <a:cubicBezTo>
                  <a:pt x="0" y="81"/>
                  <a:pt x="0" y="81"/>
                  <a:pt x="0" y="81"/>
                </a:cubicBezTo>
                <a:cubicBezTo>
                  <a:pt x="0" y="82"/>
                  <a:pt x="2" y="84"/>
                  <a:pt x="3" y="84"/>
                </a:cubicBezTo>
                <a:cubicBezTo>
                  <a:pt x="69" y="84"/>
                  <a:pt x="69" y="84"/>
                  <a:pt x="69" y="84"/>
                </a:cubicBezTo>
                <a:cubicBezTo>
                  <a:pt x="70" y="84"/>
                  <a:pt x="72" y="82"/>
                  <a:pt x="72" y="81"/>
                </a:cubicBezTo>
                <a:cubicBezTo>
                  <a:pt x="72" y="16"/>
                  <a:pt x="72" y="16"/>
                  <a:pt x="72" y="16"/>
                </a:cubicBezTo>
                <a:cubicBezTo>
                  <a:pt x="72" y="15"/>
                  <a:pt x="70" y="13"/>
                  <a:pt x="69" y="13"/>
                </a:cubicBezTo>
                <a:close/>
                <a:moveTo>
                  <a:pt x="30" y="6"/>
                </a:moveTo>
                <a:cubicBezTo>
                  <a:pt x="30" y="6"/>
                  <a:pt x="30" y="6"/>
                  <a:pt x="30" y="6"/>
                </a:cubicBezTo>
                <a:cubicBezTo>
                  <a:pt x="31" y="5"/>
                  <a:pt x="34" y="4"/>
                  <a:pt x="36" y="4"/>
                </a:cubicBezTo>
                <a:cubicBezTo>
                  <a:pt x="38" y="4"/>
                  <a:pt x="41" y="5"/>
                  <a:pt x="42" y="6"/>
                </a:cubicBezTo>
                <a:cubicBezTo>
                  <a:pt x="43" y="7"/>
                  <a:pt x="44" y="8"/>
                  <a:pt x="44" y="10"/>
                </a:cubicBezTo>
                <a:cubicBezTo>
                  <a:pt x="28" y="10"/>
                  <a:pt x="28" y="10"/>
                  <a:pt x="28" y="10"/>
                </a:cubicBezTo>
                <a:cubicBezTo>
                  <a:pt x="28" y="8"/>
                  <a:pt x="29" y="7"/>
                  <a:pt x="30" y="6"/>
                </a:cubicBezTo>
                <a:close/>
                <a:moveTo>
                  <a:pt x="16" y="13"/>
                </a:moveTo>
                <a:cubicBezTo>
                  <a:pt x="16" y="13"/>
                  <a:pt x="16" y="13"/>
                  <a:pt x="16" y="13"/>
                </a:cubicBezTo>
                <a:cubicBezTo>
                  <a:pt x="56" y="13"/>
                  <a:pt x="56" y="13"/>
                  <a:pt x="56" y="13"/>
                </a:cubicBezTo>
                <a:cubicBezTo>
                  <a:pt x="56" y="19"/>
                  <a:pt x="56" y="19"/>
                  <a:pt x="56" y="19"/>
                </a:cubicBezTo>
                <a:cubicBezTo>
                  <a:pt x="16" y="19"/>
                  <a:pt x="16" y="19"/>
                  <a:pt x="16" y="19"/>
                </a:cubicBezTo>
                <a:cubicBezTo>
                  <a:pt x="16" y="13"/>
                  <a:pt x="16" y="13"/>
                  <a:pt x="16" y="13"/>
                </a:cubicBezTo>
                <a:close/>
                <a:moveTo>
                  <a:pt x="66" y="78"/>
                </a:moveTo>
                <a:cubicBezTo>
                  <a:pt x="66" y="78"/>
                  <a:pt x="66" y="78"/>
                  <a:pt x="66" y="78"/>
                </a:cubicBezTo>
                <a:cubicBezTo>
                  <a:pt x="7" y="78"/>
                  <a:pt x="7" y="78"/>
                  <a:pt x="7" y="78"/>
                </a:cubicBezTo>
                <a:cubicBezTo>
                  <a:pt x="7" y="19"/>
                  <a:pt x="7" y="19"/>
                  <a:pt x="7" y="19"/>
                </a:cubicBezTo>
                <a:cubicBezTo>
                  <a:pt x="12" y="19"/>
                  <a:pt x="12" y="19"/>
                  <a:pt x="12" y="19"/>
                </a:cubicBezTo>
                <a:cubicBezTo>
                  <a:pt x="12" y="21"/>
                  <a:pt x="12" y="21"/>
                  <a:pt x="12" y="21"/>
                </a:cubicBezTo>
                <a:cubicBezTo>
                  <a:pt x="12" y="22"/>
                  <a:pt x="13" y="23"/>
                  <a:pt x="14" y="23"/>
                </a:cubicBezTo>
                <a:cubicBezTo>
                  <a:pt x="58" y="23"/>
                  <a:pt x="58" y="23"/>
                  <a:pt x="58" y="23"/>
                </a:cubicBezTo>
                <a:cubicBezTo>
                  <a:pt x="59" y="23"/>
                  <a:pt x="60" y="22"/>
                  <a:pt x="60" y="21"/>
                </a:cubicBezTo>
                <a:cubicBezTo>
                  <a:pt x="60" y="19"/>
                  <a:pt x="60" y="19"/>
                  <a:pt x="60" y="19"/>
                </a:cubicBezTo>
                <a:cubicBezTo>
                  <a:pt x="66" y="19"/>
                  <a:pt x="66" y="19"/>
                  <a:pt x="66" y="19"/>
                </a:cubicBezTo>
                <a:cubicBezTo>
                  <a:pt x="66" y="78"/>
                  <a:pt x="66" y="78"/>
                  <a:pt x="66" y="78"/>
                </a:cubicBezTo>
                <a:close/>
                <a:moveTo>
                  <a:pt x="54" y="34"/>
                </a:moveTo>
                <a:cubicBezTo>
                  <a:pt x="54" y="34"/>
                  <a:pt x="54" y="34"/>
                  <a:pt x="54" y="34"/>
                </a:cubicBezTo>
                <a:cubicBezTo>
                  <a:pt x="27" y="34"/>
                  <a:pt x="27" y="34"/>
                  <a:pt x="27" y="34"/>
                </a:cubicBezTo>
                <a:cubicBezTo>
                  <a:pt x="26" y="34"/>
                  <a:pt x="25" y="35"/>
                  <a:pt x="25" y="36"/>
                </a:cubicBezTo>
                <a:cubicBezTo>
                  <a:pt x="25" y="37"/>
                  <a:pt x="26" y="38"/>
                  <a:pt x="27" y="38"/>
                </a:cubicBezTo>
                <a:cubicBezTo>
                  <a:pt x="54" y="38"/>
                  <a:pt x="54" y="38"/>
                  <a:pt x="54" y="38"/>
                </a:cubicBezTo>
                <a:cubicBezTo>
                  <a:pt x="55" y="38"/>
                  <a:pt x="56" y="37"/>
                  <a:pt x="56" y="36"/>
                </a:cubicBezTo>
                <a:cubicBezTo>
                  <a:pt x="56" y="35"/>
                  <a:pt x="55" y="34"/>
                  <a:pt x="54" y="34"/>
                </a:cubicBezTo>
                <a:close/>
                <a:moveTo>
                  <a:pt x="54" y="61"/>
                </a:moveTo>
                <a:cubicBezTo>
                  <a:pt x="54" y="61"/>
                  <a:pt x="54" y="61"/>
                  <a:pt x="54" y="61"/>
                </a:cubicBezTo>
                <a:cubicBezTo>
                  <a:pt x="27" y="61"/>
                  <a:pt x="27" y="61"/>
                  <a:pt x="27" y="61"/>
                </a:cubicBezTo>
                <a:cubicBezTo>
                  <a:pt x="26" y="61"/>
                  <a:pt x="25" y="62"/>
                  <a:pt x="25" y="63"/>
                </a:cubicBezTo>
                <a:cubicBezTo>
                  <a:pt x="25" y="64"/>
                  <a:pt x="26" y="65"/>
                  <a:pt x="27" y="65"/>
                </a:cubicBezTo>
                <a:cubicBezTo>
                  <a:pt x="54" y="65"/>
                  <a:pt x="54" y="65"/>
                  <a:pt x="54" y="65"/>
                </a:cubicBezTo>
                <a:cubicBezTo>
                  <a:pt x="55" y="65"/>
                  <a:pt x="56" y="64"/>
                  <a:pt x="56" y="63"/>
                </a:cubicBezTo>
                <a:cubicBezTo>
                  <a:pt x="56" y="62"/>
                  <a:pt x="55" y="61"/>
                  <a:pt x="54" y="61"/>
                </a:cubicBezTo>
                <a:close/>
                <a:moveTo>
                  <a:pt x="54" y="48"/>
                </a:moveTo>
                <a:cubicBezTo>
                  <a:pt x="54" y="48"/>
                  <a:pt x="54" y="48"/>
                  <a:pt x="54" y="48"/>
                </a:cubicBezTo>
                <a:cubicBezTo>
                  <a:pt x="27" y="48"/>
                  <a:pt x="27" y="48"/>
                  <a:pt x="27" y="48"/>
                </a:cubicBezTo>
                <a:cubicBezTo>
                  <a:pt x="26" y="48"/>
                  <a:pt x="25" y="48"/>
                  <a:pt x="25" y="49"/>
                </a:cubicBezTo>
                <a:cubicBezTo>
                  <a:pt x="25" y="51"/>
                  <a:pt x="26" y="51"/>
                  <a:pt x="27" y="51"/>
                </a:cubicBezTo>
                <a:cubicBezTo>
                  <a:pt x="54" y="51"/>
                  <a:pt x="54" y="51"/>
                  <a:pt x="54" y="51"/>
                </a:cubicBezTo>
                <a:cubicBezTo>
                  <a:pt x="55" y="51"/>
                  <a:pt x="56" y="51"/>
                  <a:pt x="56" y="49"/>
                </a:cubicBezTo>
                <a:cubicBezTo>
                  <a:pt x="56" y="48"/>
                  <a:pt x="55" y="48"/>
                  <a:pt x="54"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ntr" presetSubtype="0" fill="hold" grpId="0" nodeType="afterEffect">
                                  <p:stCondLst>
                                    <p:cond delay="0"/>
                                  </p:stCondLst>
                                  <p:childTnLst>
                                    <p:set>
                                      <p:cBhvr>
                                        <p:cTn id="12" dur="1" fill="hold">
                                          <p:stCondLst>
                                            <p:cond delay="0"/>
                                          </p:stCondLst>
                                        </p:cTn>
                                        <p:tgtEl>
                                          <p:spTgt spid="64"/>
                                        </p:tgtEl>
                                        <p:attrNameLst>
                                          <p:attrName>style.visibility</p:attrName>
                                        </p:attrNameLst>
                                      </p:cBhvr>
                                      <p:to>
                                        <p:strVal val="visible"/>
                                      </p:to>
                                    </p:set>
                                    <p:animEffect transition="in" filter="wipe(down)">
                                      <p:cBhvr>
                                        <p:cTn id="13" dur="580">
                                          <p:stCondLst>
                                            <p:cond delay="0"/>
                                          </p:stCondLst>
                                        </p:cTn>
                                        <p:tgtEl>
                                          <p:spTgt spid="64"/>
                                        </p:tgtEl>
                                      </p:cBhvr>
                                    </p:animEffect>
                                    <p:anim calcmode="lin" valueType="num">
                                      <p:cBhvr>
                                        <p:cTn id="14" dur="1822" tmFilter="0,0; 0.14,0.36; 0.43,0.73; 0.71,0.91; 1.0,1.0">
                                          <p:stCondLst>
                                            <p:cond delay="0"/>
                                          </p:stCondLst>
                                        </p:cTn>
                                        <p:tgtEl>
                                          <p:spTgt spid="64"/>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64"/>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64"/>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64"/>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64"/>
                                        </p:tgtEl>
                                        <p:attrNameLst>
                                          <p:attrName>ppt_y</p:attrName>
                                        </p:attrNameLst>
                                      </p:cBhvr>
                                      <p:tavLst>
                                        <p:tav tm="0" fmla="#ppt_y-sin(pi*$)/81">
                                          <p:val>
                                            <p:fltVal val="0"/>
                                          </p:val>
                                        </p:tav>
                                        <p:tav tm="100000">
                                          <p:val>
                                            <p:fltVal val="1"/>
                                          </p:val>
                                        </p:tav>
                                      </p:tavLst>
                                    </p:anim>
                                    <p:animScale>
                                      <p:cBhvr>
                                        <p:cTn id="19" dur="26">
                                          <p:stCondLst>
                                            <p:cond delay="650"/>
                                          </p:stCondLst>
                                        </p:cTn>
                                        <p:tgtEl>
                                          <p:spTgt spid="64"/>
                                        </p:tgtEl>
                                      </p:cBhvr>
                                      <p:to x="100000" y="60000"/>
                                    </p:animScale>
                                    <p:animScale>
                                      <p:cBhvr>
                                        <p:cTn id="20" dur="166" decel="50000">
                                          <p:stCondLst>
                                            <p:cond delay="676"/>
                                          </p:stCondLst>
                                        </p:cTn>
                                        <p:tgtEl>
                                          <p:spTgt spid="64"/>
                                        </p:tgtEl>
                                      </p:cBhvr>
                                      <p:to x="100000" y="100000"/>
                                    </p:animScale>
                                    <p:animScale>
                                      <p:cBhvr>
                                        <p:cTn id="21" dur="26">
                                          <p:stCondLst>
                                            <p:cond delay="1312"/>
                                          </p:stCondLst>
                                        </p:cTn>
                                        <p:tgtEl>
                                          <p:spTgt spid="64"/>
                                        </p:tgtEl>
                                      </p:cBhvr>
                                      <p:to x="100000" y="80000"/>
                                    </p:animScale>
                                    <p:animScale>
                                      <p:cBhvr>
                                        <p:cTn id="22" dur="166" decel="50000">
                                          <p:stCondLst>
                                            <p:cond delay="1338"/>
                                          </p:stCondLst>
                                        </p:cTn>
                                        <p:tgtEl>
                                          <p:spTgt spid="64"/>
                                        </p:tgtEl>
                                      </p:cBhvr>
                                      <p:to x="100000" y="100000"/>
                                    </p:animScale>
                                    <p:animScale>
                                      <p:cBhvr>
                                        <p:cTn id="23" dur="26">
                                          <p:stCondLst>
                                            <p:cond delay="1642"/>
                                          </p:stCondLst>
                                        </p:cTn>
                                        <p:tgtEl>
                                          <p:spTgt spid="64"/>
                                        </p:tgtEl>
                                      </p:cBhvr>
                                      <p:to x="100000" y="90000"/>
                                    </p:animScale>
                                    <p:animScale>
                                      <p:cBhvr>
                                        <p:cTn id="24" dur="166" decel="50000">
                                          <p:stCondLst>
                                            <p:cond delay="1668"/>
                                          </p:stCondLst>
                                        </p:cTn>
                                        <p:tgtEl>
                                          <p:spTgt spid="64"/>
                                        </p:tgtEl>
                                      </p:cBhvr>
                                      <p:to x="100000" y="100000"/>
                                    </p:animScale>
                                    <p:animScale>
                                      <p:cBhvr>
                                        <p:cTn id="25" dur="26">
                                          <p:stCondLst>
                                            <p:cond delay="1808"/>
                                          </p:stCondLst>
                                        </p:cTn>
                                        <p:tgtEl>
                                          <p:spTgt spid="64"/>
                                        </p:tgtEl>
                                      </p:cBhvr>
                                      <p:to x="100000" y="95000"/>
                                    </p:animScale>
                                    <p:animScale>
                                      <p:cBhvr>
                                        <p:cTn id="26" dur="166" decel="50000">
                                          <p:stCondLst>
                                            <p:cond delay="1834"/>
                                          </p:stCondLst>
                                        </p:cTn>
                                        <p:tgtEl>
                                          <p:spTgt spid="64"/>
                                        </p:tgtEl>
                                      </p:cBhvr>
                                      <p:to x="100000" y="100000"/>
                                    </p:animScale>
                                  </p:childTnLst>
                                </p:cTn>
                              </p:par>
                              <p:par>
                                <p:cTn id="27" presetID="1" presetClass="entr" presetSubtype="0" fill="hold" nodeType="withEffect">
                                  <p:stCondLst>
                                    <p:cond delay="0"/>
                                  </p:stCondLst>
                                  <p:childTnLst>
                                    <p:set>
                                      <p:cBhvr>
                                        <p:cTn id="28" dur="1" fill="hold">
                                          <p:stCondLst>
                                            <p:cond delay="0"/>
                                          </p:stCondLst>
                                        </p:cTn>
                                        <p:tgtEl>
                                          <p:spTgt spid="50"/>
                                        </p:tgtEl>
                                        <p:attrNameLst>
                                          <p:attrName>style.visibility</p:attrName>
                                        </p:attrNameLst>
                                      </p:cBhvr>
                                      <p:to>
                                        <p:strVal val="visible"/>
                                      </p:to>
                                    </p:set>
                                  </p:childTnLst>
                                </p:cTn>
                              </p:par>
                              <p:par>
                                <p:cTn id="29" presetID="0" presetClass="path" presetSubtype="0" accel="50000" decel="50000" fill="hold" nodeType="withEffect">
                                  <p:stCondLst>
                                    <p:cond delay="0"/>
                                  </p:stCondLst>
                                  <p:childTnLst>
                                    <p:animMotion origin="layout" path="M -0.05104 0.01759 C -0.05638 0.01134 -0.05586 0.00416 -0.05938 -0.00463 C -0.06029 -0.00671 -0.06159 -0.0081 -0.0625 -0.01019 C -0.06706 -0.0206 -0.06836 -0.03033 -0.075 -0.03611 C -0.08464 -0.03033 -0.09271 -0.02685 -0.1 -0.01389 C -0.10195 -0.00324 -0.10039 0.00926 -0.10313 0.01944 C -0.10404 0.02291 -0.10938 0.02315 -0.10938 0.02338 C -0.11498 0.02199 -0.1207 0.02222 -0.12604 0.01944 C -0.12722 0.01875 -0.12761 0.01597 -0.12813 0.01389 C -0.13307 -0.00671 -0.12266 0.02407 -0.13333 -0.00463 C -0.13477 -0.00857 -0.13503 -0.01366 -0.13646 -0.01759 C -0.13867 -0.02338 -0.14154 -0.02847 -0.14375 -0.03426 C -0.1444 -0.03611 -0.14466 -0.03912 -0.14583 -0.03982 C -0.15013 -0.04236 -0.14805 -0.04051 -0.15208 -0.04537 C -0.16315 -0.04468 -0.17435 -0.04584 -0.18542 -0.04352 C -0.18672 -0.04329 -0.18724 -0.04005 -0.1875 -0.03796 C -0.18841 -0.02871 -0.18737 -0.01921 -0.18854 -0.01019 C -0.18906 -0.00579 -0.19128 -0.00278 -0.19271 0.00092 C -0.1957 0.00879 -0.19623 0.01643 -0.2 0.02315 C -0.20169 0.03241 -0.20534 0.0368 -0.21042 0.03981 C -0.21862 0.03773 -0.22214 0.03704 -0.22917 0.0287 C -0.23125 0.02616 -0.23542 0.02129 -0.23542 0.02153 C -0.23685 0.01759 -0.23815 0.01389 -0.23958 0.01018 C -0.24505 -0.00417 -0.24219 -0.02477 -0.25104 -0.03611 C -0.25404 -0.03982 -0.25599 -0.04028 -0.25938 -0.04167 C -0.26914 -0.04097 -0.27891 -0.04213 -0.28854 -0.03982 C -0.29219 -0.03889 -0.2918 -0.03056 -0.29271 -0.02685 C -0.29518 -0.0169 -0.29857 -0.01412 -0.30208 -0.00463 C -0.30352 -0.00093 -0.3043 0.0037 -0.30625 0.00648 C -0.31133 0.01342 -0.31693 0.01597 -0.32292 0.01944 C -0.32852 0.02268 -0.33281 0.03079 -0.33854 0.03426 C -0.34037 0.03403 -0.34974 0.0331 -0.35313 0.03055 C -0.35625 0.02824 -0.35768 0.025 -0.36146 0.025 " pathEditMode="relative" rAng="0" ptsTypes="ffffffffffffffffffffffffffffffffA">
                                      <p:cBhvr>
                                        <p:cTn id="30" dur="2000" fill="hold"/>
                                        <p:tgtEl>
                                          <p:spTgt spid="50"/>
                                        </p:tgtEl>
                                        <p:attrNameLst>
                                          <p:attrName>ppt_x</p:attrName>
                                          <p:attrName>ppt_y</p:attrName>
                                        </p:attrNameLst>
                                      </p:cBhvr>
                                      <p:rCtr x="-155" y="-21"/>
                                    </p:animMotion>
                                  </p:childTnLst>
                                </p:cTn>
                              </p:par>
                              <p:par>
                                <p:cTn id="31" presetID="53" presetClass="entr" presetSubtype="16" fill="hold" grpId="0" nodeType="withEffect">
                                  <p:stCondLst>
                                    <p:cond delay="2100"/>
                                  </p:stCondLst>
                                  <p:childTnLst>
                                    <p:set>
                                      <p:cBhvr>
                                        <p:cTn id="32" dur="1" fill="hold">
                                          <p:stCondLst>
                                            <p:cond delay="0"/>
                                          </p:stCondLst>
                                        </p:cTn>
                                        <p:tgtEl>
                                          <p:spTgt spid="23"/>
                                        </p:tgtEl>
                                        <p:attrNameLst>
                                          <p:attrName>style.visibility</p:attrName>
                                        </p:attrNameLst>
                                      </p:cBhvr>
                                      <p:to>
                                        <p:strVal val="visible"/>
                                      </p:to>
                                    </p:set>
                                    <p:anim calcmode="lin" valueType="num">
                                      <p:cBhvr>
                                        <p:cTn id="33" dur="300" fill="hold"/>
                                        <p:tgtEl>
                                          <p:spTgt spid="23"/>
                                        </p:tgtEl>
                                        <p:attrNameLst>
                                          <p:attrName>ppt_w</p:attrName>
                                        </p:attrNameLst>
                                      </p:cBhvr>
                                      <p:tavLst>
                                        <p:tav tm="0">
                                          <p:val>
                                            <p:fltVal val="0"/>
                                          </p:val>
                                        </p:tav>
                                        <p:tav tm="100000">
                                          <p:val>
                                            <p:strVal val="#ppt_w"/>
                                          </p:val>
                                        </p:tav>
                                      </p:tavLst>
                                    </p:anim>
                                    <p:anim calcmode="lin" valueType="num">
                                      <p:cBhvr>
                                        <p:cTn id="34" dur="300" fill="hold"/>
                                        <p:tgtEl>
                                          <p:spTgt spid="23"/>
                                        </p:tgtEl>
                                        <p:attrNameLst>
                                          <p:attrName>ppt_h</p:attrName>
                                        </p:attrNameLst>
                                      </p:cBhvr>
                                      <p:tavLst>
                                        <p:tav tm="0">
                                          <p:val>
                                            <p:fltVal val="0"/>
                                          </p:val>
                                        </p:tav>
                                        <p:tav tm="100000">
                                          <p:val>
                                            <p:strVal val="#ppt_h"/>
                                          </p:val>
                                        </p:tav>
                                      </p:tavLst>
                                    </p:anim>
                                    <p:animEffect transition="in" filter="fade">
                                      <p:cBhvr>
                                        <p:cTn id="35" dur="300"/>
                                        <p:tgtEl>
                                          <p:spTgt spid="23"/>
                                        </p:tgtEl>
                                      </p:cBhvr>
                                    </p:animEffect>
                                  </p:childTnLst>
                                </p:cTn>
                              </p:par>
                              <p:par>
                                <p:cTn id="36" presetID="6" presetClass="emph" presetSubtype="0" autoRev="1" fill="hold" grpId="1" nodeType="withEffect">
                                  <p:stCondLst>
                                    <p:cond delay="2400"/>
                                  </p:stCondLst>
                                  <p:childTnLst>
                                    <p:animScale>
                                      <p:cBhvr>
                                        <p:cTn id="37" dur="150" fill="hold"/>
                                        <p:tgtEl>
                                          <p:spTgt spid="23"/>
                                        </p:tgtEl>
                                      </p:cBhvr>
                                      <p:by x="110000" y="110000"/>
                                    </p:animScale>
                                  </p:childTnLst>
                                </p:cTn>
                              </p:par>
                              <p:par>
                                <p:cTn id="38" presetID="53" presetClass="entr" presetSubtype="16" fill="hold" grpId="0" nodeType="withEffect">
                                  <p:stCondLst>
                                    <p:cond delay="2200"/>
                                  </p:stCondLst>
                                  <p:childTnLst>
                                    <p:set>
                                      <p:cBhvr>
                                        <p:cTn id="39" dur="1" fill="hold">
                                          <p:stCondLst>
                                            <p:cond delay="0"/>
                                          </p:stCondLst>
                                        </p:cTn>
                                        <p:tgtEl>
                                          <p:spTgt spid="24"/>
                                        </p:tgtEl>
                                        <p:attrNameLst>
                                          <p:attrName>style.visibility</p:attrName>
                                        </p:attrNameLst>
                                      </p:cBhvr>
                                      <p:to>
                                        <p:strVal val="visible"/>
                                      </p:to>
                                    </p:set>
                                    <p:anim calcmode="lin" valueType="num">
                                      <p:cBhvr>
                                        <p:cTn id="40" dur="300" fill="hold"/>
                                        <p:tgtEl>
                                          <p:spTgt spid="24"/>
                                        </p:tgtEl>
                                        <p:attrNameLst>
                                          <p:attrName>ppt_w</p:attrName>
                                        </p:attrNameLst>
                                      </p:cBhvr>
                                      <p:tavLst>
                                        <p:tav tm="0">
                                          <p:val>
                                            <p:fltVal val="0"/>
                                          </p:val>
                                        </p:tav>
                                        <p:tav tm="100000">
                                          <p:val>
                                            <p:strVal val="#ppt_w"/>
                                          </p:val>
                                        </p:tav>
                                      </p:tavLst>
                                    </p:anim>
                                    <p:anim calcmode="lin" valueType="num">
                                      <p:cBhvr>
                                        <p:cTn id="41" dur="300" fill="hold"/>
                                        <p:tgtEl>
                                          <p:spTgt spid="24"/>
                                        </p:tgtEl>
                                        <p:attrNameLst>
                                          <p:attrName>ppt_h</p:attrName>
                                        </p:attrNameLst>
                                      </p:cBhvr>
                                      <p:tavLst>
                                        <p:tav tm="0">
                                          <p:val>
                                            <p:fltVal val="0"/>
                                          </p:val>
                                        </p:tav>
                                        <p:tav tm="100000">
                                          <p:val>
                                            <p:strVal val="#ppt_h"/>
                                          </p:val>
                                        </p:tav>
                                      </p:tavLst>
                                    </p:anim>
                                    <p:animEffect transition="in" filter="fade">
                                      <p:cBhvr>
                                        <p:cTn id="42" dur="300"/>
                                        <p:tgtEl>
                                          <p:spTgt spid="24"/>
                                        </p:tgtEl>
                                      </p:cBhvr>
                                    </p:animEffect>
                                  </p:childTnLst>
                                </p:cTn>
                              </p:par>
                              <p:par>
                                <p:cTn id="43" presetID="6" presetClass="emph" presetSubtype="0" autoRev="1" fill="hold" grpId="1" nodeType="withEffect">
                                  <p:stCondLst>
                                    <p:cond delay="2500"/>
                                  </p:stCondLst>
                                  <p:childTnLst>
                                    <p:animScale>
                                      <p:cBhvr>
                                        <p:cTn id="44" dur="150" fill="hold"/>
                                        <p:tgtEl>
                                          <p:spTgt spid="24"/>
                                        </p:tgtEl>
                                      </p:cBhvr>
                                      <p:by x="110000" y="110000"/>
                                    </p:animScale>
                                  </p:childTnLst>
                                </p:cTn>
                              </p:par>
                              <p:par>
                                <p:cTn id="45" presetID="2" presetClass="entr" presetSubtype="4" fill="hold" grpId="0" nodeType="withEffect">
                                  <p:stCondLst>
                                    <p:cond delay="2400"/>
                                  </p:stCondLst>
                                  <p:childTnLst>
                                    <p:set>
                                      <p:cBhvr>
                                        <p:cTn id="46" dur="1" fill="hold">
                                          <p:stCondLst>
                                            <p:cond delay="0"/>
                                          </p:stCondLst>
                                        </p:cTn>
                                        <p:tgtEl>
                                          <p:spTgt spid="26"/>
                                        </p:tgtEl>
                                        <p:attrNameLst>
                                          <p:attrName>style.visibility</p:attrName>
                                        </p:attrNameLst>
                                      </p:cBhvr>
                                      <p:to>
                                        <p:strVal val="visible"/>
                                      </p:to>
                                    </p:set>
                                    <p:anim calcmode="lin" valueType="num">
                                      <p:cBhvr additive="base">
                                        <p:cTn id="47" dur="500" fill="hold"/>
                                        <p:tgtEl>
                                          <p:spTgt spid="26"/>
                                        </p:tgtEl>
                                        <p:attrNameLst>
                                          <p:attrName>ppt_x</p:attrName>
                                        </p:attrNameLst>
                                      </p:cBhvr>
                                      <p:tavLst>
                                        <p:tav tm="0">
                                          <p:val>
                                            <p:strVal val="#ppt_x"/>
                                          </p:val>
                                        </p:tav>
                                        <p:tav tm="100000">
                                          <p:val>
                                            <p:strVal val="#ppt_x"/>
                                          </p:val>
                                        </p:tav>
                                      </p:tavLst>
                                    </p:anim>
                                    <p:anim calcmode="lin" valueType="num">
                                      <p:cBhvr additive="base">
                                        <p:cTn id="48" dur="500" fill="hold"/>
                                        <p:tgtEl>
                                          <p:spTgt spid="26"/>
                                        </p:tgtEl>
                                        <p:attrNameLst>
                                          <p:attrName>ppt_y</p:attrName>
                                        </p:attrNameLst>
                                      </p:cBhvr>
                                      <p:tavLst>
                                        <p:tav tm="0">
                                          <p:val>
                                            <p:strVal val="1+#ppt_h/2"/>
                                          </p:val>
                                        </p:tav>
                                        <p:tav tm="100000">
                                          <p:val>
                                            <p:strVal val="#ppt_y"/>
                                          </p:val>
                                        </p:tav>
                                      </p:tavLst>
                                    </p:anim>
                                  </p:childTnLst>
                                </p:cTn>
                              </p:par>
                              <p:par>
                                <p:cTn id="49" presetID="53" presetClass="entr" presetSubtype="16" fill="hold" grpId="0" nodeType="withEffect">
                                  <p:stCondLst>
                                    <p:cond delay="2300"/>
                                  </p:stCondLst>
                                  <p:childTnLst>
                                    <p:set>
                                      <p:cBhvr>
                                        <p:cTn id="50" dur="1" fill="hold">
                                          <p:stCondLst>
                                            <p:cond delay="0"/>
                                          </p:stCondLst>
                                        </p:cTn>
                                        <p:tgtEl>
                                          <p:spTgt spid="9"/>
                                        </p:tgtEl>
                                        <p:attrNameLst>
                                          <p:attrName>style.visibility</p:attrName>
                                        </p:attrNameLst>
                                      </p:cBhvr>
                                      <p:to>
                                        <p:strVal val="visible"/>
                                      </p:to>
                                    </p:set>
                                    <p:anim calcmode="lin" valueType="num">
                                      <p:cBhvr>
                                        <p:cTn id="51" dur="300" fill="hold"/>
                                        <p:tgtEl>
                                          <p:spTgt spid="9"/>
                                        </p:tgtEl>
                                        <p:attrNameLst>
                                          <p:attrName>ppt_w</p:attrName>
                                        </p:attrNameLst>
                                      </p:cBhvr>
                                      <p:tavLst>
                                        <p:tav tm="0">
                                          <p:val>
                                            <p:fltVal val="0"/>
                                          </p:val>
                                        </p:tav>
                                        <p:tav tm="100000">
                                          <p:val>
                                            <p:strVal val="#ppt_w"/>
                                          </p:val>
                                        </p:tav>
                                      </p:tavLst>
                                    </p:anim>
                                    <p:anim calcmode="lin" valueType="num">
                                      <p:cBhvr>
                                        <p:cTn id="52" dur="300" fill="hold"/>
                                        <p:tgtEl>
                                          <p:spTgt spid="9"/>
                                        </p:tgtEl>
                                        <p:attrNameLst>
                                          <p:attrName>ppt_h</p:attrName>
                                        </p:attrNameLst>
                                      </p:cBhvr>
                                      <p:tavLst>
                                        <p:tav tm="0">
                                          <p:val>
                                            <p:fltVal val="0"/>
                                          </p:val>
                                        </p:tav>
                                        <p:tav tm="100000">
                                          <p:val>
                                            <p:strVal val="#ppt_h"/>
                                          </p:val>
                                        </p:tav>
                                      </p:tavLst>
                                    </p:anim>
                                    <p:animEffect transition="in" filter="fade">
                                      <p:cBhvr>
                                        <p:cTn id="53" dur="300"/>
                                        <p:tgtEl>
                                          <p:spTgt spid="9"/>
                                        </p:tgtEl>
                                      </p:cBhvr>
                                    </p:animEffect>
                                  </p:childTnLst>
                                </p:cTn>
                              </p:par>
                              <p:par>
                                <p:cTn id="54" presetID="6" presetClass="emph" presetSubtype="0" autoRev="1" fill="hold" grpId="1" nodeType="withEffect">
                                  <p:stCondLst>
                                    <p:cond delay="2600"/>
                                  </p:stCondLst>
                                  <p:childTnLst>
                                    <p:animScale>
                                      <p:cBhvr>
                                        <p:cTn id="55" dur="150" fill="hold"/>
                                        <p:tgtEl>
                                          <p:spTgt spid="9"/>
                                        </p:tgtEl>
                                      </p:cBhvr>
                                      <p:by x="110000" y="110000"/>
                                    </p:animScale>
                                  </p:childTnLst>
                                </p:cTn>
                              </p:par>
                              <p:par>
                                <p:cTn id="56" presetID="53" presetClass="entr" presetSubtype="16" fill="hold" grpId="0" nodeType="withEffect">
                                  <p:stCondLst>
                                    <p:cond delay="2400"/>
                                  </p:stCondLst>
                                  <p:childTnLst>
                                    <p:set>
                                      <p:cBhvr>
                                        <p:cTn id="57" dur="1" fill="hold">
                                          <p:stCondLst>
                                            <p:cond delay="0"/>
                                          </p:stCondLst>
                                        </p:cTn>
                                        <p:tgtEl>
                                          <p:spTgt spid="13"/>
                                        </p:tgtEl>
                                        <p:attrNameLst>
                                          <p:attrName>style.visibility</p:attrName>
                                        </p:attrNameLst>
                                      </p:cBhvr>
                                      <p:to>
                                        <p:strVal val="visible"/>
                                      </p:to>
                                    </p:set>
                                    <p:anim calcmode="lin" valueType="num">
                                      <p:cBhvr>
                                        <p:cTn id="58" dur="300" fill="hold"/>
                                        <p:tgtEl>
                                          <p:spTgt spid="13"/>
                                        </p:tgtEl>
                                        <p:attrNameLst>
                                          <p:attrName>ppt_w</p:attrName>
                                        </p:attrNameLst>
                                      </p:cBhvr>
                                      <p:tavLst>
                                        <p:tav tm="0">
                                          <p:val>
                                            <p:fltVal val="0"/>
                                          </p:val>
                                        </p:tav>
                                        <p:tav tm="100000">
                                          <p:val>
                                            <p:strVal val="#ppt_w"/>
                                          </p:val>
                                        </p:tav>
                                      </p:tavLst>
                                    </p:anim>
                                    <p:anim calcmode="lin" valueType="num">
                                      <p:cBhvr>
                                        <p:cTn id="59" dur="300" fill="hold"/>
                                        <p:tgtEl>
                                          <p:spTgt spid="13"/>
                                        </p:tgtEl>
                                        <p:attrNameLst>
                                          <p:attrName>ppt_h</p:attrName>
                                        </p:attrNameLst>
                                      </p:cBhvr>
                                      <p:tavLst>
                                        <p:tav tm="0">
                                          <p:val>
                                            <p:fltVal val="0"/>
                                          </p:val>
                                        </p:tav>
                                        <p:tav tm="100000">
                                          <p:val>
                                            <p:strVal val="#ppt_h"/>
                                          </p:val>
                                        </p:tav>
                                      </p:tavLst>
                                    </p:anim>
                                    <p:animEffect transition="in" filter="fade">
                                      <p:cBhvr>
                                        <p:cTn id="60" dur="300"/>
                                        <p:tgtEl>
                                          <p:spTgt spid="13"/>
                                        </p:tgtEl>
                                      </p:cBhvr>
                                    </p:animEffect>
                                  </p:childTnLst>
                                </p:cTn>
                              </p:par>
                              <p:par>
                                <p:cTn id="61" presetID="6" presetClass="emph" presetSubtype="0" autoRev="1" fill="hold" grpId="1" nodeType="withEffect">
                                  <p:stCondLst>
                                    <p:cond delay="2700"/>
                                  </p:stCondLst>
                                  <p:childTnLst>
                                    <p:animScale>
                                      <p:cBhvr>
                                        <p:cTn id="62" dur="150" fill="hold"/>
                                        <p:tgtEl>
                                          <p:spTgt spid="13"/>
                                        </p:tgtEl>
                                      </p:cBhvr>
                                      <p:by x="110000" y="110000"/>
                                    </p:animScale>
                                  </p:childTnLst>
                                </p:cTn>
                              </p:par>
                              <p:par>
                                <p:cTn id="63" presetID="53" presetClass="entr" presetSubtype="16" fill="hold" grpId="0" nodeType="withEffect">
                                  <p:stCondLst>
                                    <p:cond delay="2500"/>
                                  </p:stCondLst>
                                  <p:childTnLst>
                                    <p:set>
                                      <p:cBhvr>
                                        <p:cTn id="64" dur="1" fill="hold">
                                          <p:stCondLst>
                                            <p:cond delay="0"/>
                                          </p:stCondLst>
                                        </p:cTn>
                                        <p:tgtEl>
                                          <p:spTgt spid="19"/>
                                        </p:tgtEl>
                                        <p:attrNameLst>
                                          <p:attrName>style.visibility</p:attrName>
                                        </p:attrNameLst>
                                      </p:cBhvr>
                                      <p:to>
                                        <p:strVal val="visible"/>
                                      </p:to>
                                    </p:set>
                                    <p:anim calcmode="lin" valueType="num">
                                      <p:cBhvr>
                                        <p:cTn id="65" dur="300" fill="hold"/>
                                        <p:tgtEl>
                                          <p:spTgt spid="19"/>
                                        </p:tgtEl>
                                        <p:attrNameLst>
                                          <p:attrName>ppt_w</p:attrName>
                                        </p:attrNameLst>
                                      </p:cBhvr>
                                      <p:tavLst>
                                        <p:tav tm="0">
                                          <p:val>
                                            <p:fltVal val="0"/>
                                          </p:val>
                                        </p:tav>
                                        <p:tav tm="100000">
                                          <p:val>
                                            <p:strVal val="#ppt_w"/>
                                          </p:val>
                                        </p:tav>
                                      </p:tavLst>
                                    </p:anim>
                                    <p:anim calcmode="lin" valueType="num">
                                      <p:cBhvr>
                                        <p:cTn id="66" dur="300" fill="hold"/>
                                        <p:tgtEl>
                                          <p:spTgt spid="19"/>
                                        </p:tgtEl>
                                        <p:attrNameLst>
                                          <p:attrName>ppt_h</p:attrName>
                                        </p:attrNameLst>
                                      </p:cBhvr>
                                      <p:tavLst>
                                        <p:tav tm="0">
                                          <p:val>
                                            <p:fltVal val="0"/>
                                          </p:val>
                                        </p:tav>
                                        <p:tav tm="100000">
                                          <p:val>
                                            <p:strVal val="#ppt_h"/>
                                          </p:val>
                                        </p:tav>
                                      </p:tavLst>
                                    </p:anim>
                                    <p:animEffect transition="in" filter="fade">
                                      <p:cBhvr>
                                        <p:cTn id="67" dur="300"/>
                                        <p:tgtEl>
                                          <p:spTgt spid="19"/>
                                        </p:tgtEl>
                                      </p:cBhvr>
                                    </p:animEffect>
                                  </p:childTnLst>
                                </p:cTn>
                              </p:par>
                              <p:par>
                                <p:cTn id="68" presetID="6" presetClass="emph" presetSubtype="0" autoRev="1" fill="hold" grpId="1" nodeType="withEffect">
                                  <p:stCondLst>
                                    <p:cond delay="2800"/>
                                  </p:stCondLst>
                                  <p:childTnLst>
                                    <p:animScale>
                                      <p:cBhvr>
                                        <p:cTn id="69" dur="150" fill="hold"/>
                                        <p:tgtEl>
                                          <p:spTgt spid="19"/>
                                        </p:tgtEl>
                                      </p:cBhvr>
                                      <p:by x="110000" y="110000"/>
                                    </p:animScale>
                                  </p:childTnLst>
                                </p:cTn>
                              </p:par>
                              <p:par>
                                <p:cTn id="70" presetID="53" presetClass="entr" presetSubtype="16" fill="hold" grpId="0" nodeType="withEffect">
                                  <p:stCondLst>
                                    <p:cond delay="2200"/>
                                  </p:stCondLst>
                                  <p:childTnLst>
                                    <p:set>
                                      <p:cBhvr>
                                        <p:cTn id="71" dur="1" fill="hold">
                                          <p:stCondLst>
                                            <p:cond delay="0"/>
                                          </p:stCondLst>
                                        </p:cTn>
                                        <p:tgtEl>
                                          <p:spTgt spid="16"/>
                                        </p:tgtEl>
                                        <p:attrNameLst>
                                          <p:attrName>style.visibility</p:attrName>
                                        </p:attrNameLst>
                                      </p:cBhvr>
                                      <p:to>
                                        <p:strVal val="visible"/>
                                      </p:to>
                                    </p:set>
                                    <p:anim calcmode="lin" valueType="num">
                                      <p:cBhvr>
                                        <p:cTn id="72" dur="300" fill="hold"/>
                                        <p:tgtEl>
                                          <p:spTgt spid="16"/>
                                        </p:tgtEl>
                                        <p:attrNameLst>
                                          <p:attrName>ppt_w</p:attrName>
                                        </p:attrNameLst>
                                      </p:cBhvr>
                                      <p:tavLst>
                                        <p:tav tm="0">
                                          <p:val>
                                            <p:fltVal val="0"/>
                                          </p:val>
                                        </p:tav>
                                        <p:tav tm="100000">
                                          <p:val>
                                            <p:strVal val="#ppt_w"/>
                                          </p:val>
                                        </p:tav>
                                      </p:tavLst>
                                    </p:anim>
                                    <p:anim calcmode="lin" valueType="num">
                                      <p:cBhvr>
                                        <p:cTn id="73" dur="300" fill="hold"/>
                                        <p:tgtEl>
                                          <p:spTgt spid="16"/>
                                        </p:tgtEl>
                                        <p:attrNameLst>
                                          <p:attrName>ppt_h</p:attrName>
                                        </p:attrNameLst>
                                      </p:cBhvr>
                                      <p:tavLst>
                                        <p:tav tm="0">
                                          <p:val>
                                            <p:fltVal val="0"/>
                                          </p:val>
                                        </p:tav>
                                        <p:tav tm="100000">
                                          <p:val>
                                            <p:strVal val="#ppt_h"/>
                                          </p:val>
                                        </p:tav>
                                      </p:tavLst>
                                    </p:anim>
                                    <p:animEffect transition="in" filter="fade">
                                      <p:cBhvr>
                                        <p:cTn id="74" dur="300"/>
                                        <p:tgtEl>
                                          <p:spTgt spid="16"/>
                                        </p:tgtEl>
                                      </p:cBhvr>
                                    </p:animEffect>
                                  </p:childTnLst>
                                </p:cTn>
                              </p:par>
                              <p:par>
                                <p:cTn id="75" presetID="6" presetClass="emph" presetSubtype="0" autoRev="1" fill="hold" grpId="1" nodeType="withEffect">
                                  <p:stCondLst>
                                    <p:cond delay="2500"/>
                                  </p:stCondLst>
                                  <p:childTnLst>
                                    <p:animScale>
                                      <p:cBhvr>
                                        <p:cTn id="76" dur="150" fill="hold"/>
                                        <p:tgtEl>
                                          <p:spTgt spid="16"/>
                                        </p:tgtEl>
                                      </p:cBhvr>
                                      <p:by x="110000" y="110000"/>
                                    </p:animScale>
                                  </p:childTnLst>
                                </p:cTn>
                              </p:par>
                              <p:par>
                                <p:cTn id="77" presetID="53" presetClass="entr" presetSubtype="16" fill="hold" grpId="0" nodeType="withEffect">
                                  <p:stCondLst>
                                    <p:cond delay="2300"/>
                                  </p:stCondLst>
                                  <p:childTnLst>
                                    <p:set>
                                      <p:cBhvr>
                                        <p:cTn id="78" dur="1" fill="hold">
                                          <p:stCondLst>
                                            <p:cond delay="0"/>
                                          </p:stCondLst>
                                        </p:cTn>
                                        <p:tgtEl>
                                          <p:spTgt spid="11"/>
                                        </p:tgtEl>
                                        <p:attrNameLst>
                                          <p:attrName>style.visibility</p:attrName>
                                        </p:attrNameLst>
                                      </p:cBhvr>
                                      <p:to>
                                        <p:strVal val="visible"/>
                                      </p:to>
                                    </p:set>
                                    <p:anim calcmode="lin" valueType="num">
                                      <p:cBhvr>
                                        <p:cTn id="79" dur="300" fill="hold"/>
                                        <p:tgtEl>
                                          <p:spTgt spid="11"/>
                                        </p:tgtEl>
                                        <p:attrNameLst>
                                          <p:attrName>ppt_w</p:attrName>
                                        </p:attrNameLst>
                                      </p:cBhvr>
                                      <p:tavLst>
                                        <p:tav tm="0">
                                          <p:val>
                                            <p:fltVal val="0"/>
                                          </p:val>
                                        </p:tav>
                                        <p:tav tm="100000">
                                          <p:val>
                                            <p:strVal val="#ppt_w"/>
                                          </p:val>
                                        </p:tav>
                                      </p:tavLst>
                                    </p:anim>
                                    <p:anim calcmode="lin" valueType="num">
                                      <p:cBhvr>
                                        <p:cTn id="80" dur="300" fill="hold"/>
                                        <p:tgtEl>
                                          <p:spTgt spid="11"/>
                                        </p:tgtEl>
                                        <p:attrNameLst>
                                          <p:attrName>ppt_h</p:attrName>
                                        </p:attrNameLst>
                                      </p:cBhvr>
                                      <p:tavLst>
                                        <p:tav tm="0">
                                          <p:val>
                                            <p:fltVal val="0"/>
                                          </p:val>
                                        </p:tav>
                                        <p:tav tm="100000">
                                          <p:val>
                                            <p:strVal val="#ppt_h"/>
                                          </p:val>
                                        </p:tav>
                                      </p:tavLst>
                                    </p:anim>
                                    <p:animEffect transition="in" filter="fade">
                                      <p:cBhvr>
                                        <p:cTn id="81" dur="300"/>
                                        <p:tgtEl>
                                          <p:spTgt spid="11"/>
                                        </p:tgtEl>
                                      </p:cBhvr>
                                    </p:animEffect>
                                  </p:childTnLst>
                                </p:cTn>
                              </p:par>
                              <p:par>
                                <p:cTn id="82" presetID="6" presetClass="emph" presetSubtype="0" autoRev="1" fill="hold" grpId="1" nodeType="withEffect">
                                  <p:stCondLst>
                                    <p:cond delay="2600"/>
                                  </p:stCondLst>
                                  <p:childTnLst>
                                    <p:animScale>
                                      <p:cBhvr>
                                        <p:cTn id="83" dur="150" fill="hold"/>
                                        <p:tgtEl>
                                          <p:spTgt spid="11"/>
                                        </p:tgtEl>
                                      </p:cBhvr>
                                      <p:by x="110000" y="110000"/>
                                    </p:animScale>
                                  </p:childTnLst>
                                </p:cTn>
                              </p:par>
                              <p:par>
                                <p:cTn id="84" presetID="53" presetClass="entr" presetSubtype="16" fill="hold" grpId="0" nodeType="withEffect">
                                  <p:stCondLst>
                                    <p:cond delay="2400"/>
                                  </p:stCondLst>
                                  <p:childTnLst>
                                    <p:set>
                                      <p:cBhvr>
                                        <p:cTn id="85" dur="1" fill="hold">
                                          <p:stCondLst>
                                            <p:cond delay="0"/>
                                          </p:stCondLst>
                                        </p:cTn>
                                        <p:tgtEl>
                                          <p:spTgt spid="14"/>
                                        </p:tgtEl>
                                        <p:attrNameLst>
                                          <p:attrName>style.visibility</p:attrName>
                                        </p:attrNameLst>
                                      </p:cBhvr>
                                      <p:to>
                                        <p:strVal val="visible"/>
                                      </p:to>
                                    </p:set>
                                    <p:anim calcmode="lin" valueType="num">
                                      <p:cBhvr>
                                        <p:cTn id="86" dur="300" fill="hold"/>
                                        <p:tgtEl>
                                          <p:spTgt spid="14"/>
                                        </p:tgtEl>
                                        <p:attrNameLst>
                                          <p:attrName>ppt_w</p:attrName>
                                        </p:attrNameLst>
                                      </p:cBhvr>
                                      <p:tavLst>
                                        <p:tav tm="0">
                                          <p:val>
                                            <p:fltVal val="0"/>
                                          </p:val>
                                        </p:tav>
                                        <p:tav tm="100000">
                                          <p:val>
                                            <p:strVal val="#ppt_w"/>
                                          </p:val>
                                        </p:tav>
                                      </p:tavLst>
                                    </p:anim>
                                    <p:anim calcmode="lin" valueType="num">
                                      <p:cBhvr>
                                        <p:cTn id="87" dur="300" fill="hold"/>
                                        <p:tgtEl>
                                          <p:spTgt spid="14"/>
                                        </p:tgtEl>
                                        <p:attrNameLst>
                                          <p:attrName>ppt_h</p:attrName>
                                        </p:attrNameLst>
                                      </p:cBhvr>
                                      <p:tavLst>
                                        <p:tav tm="0">
                                          <p:val>
                                            <p:fltVal val="0"/>
                                          </p:val>
                                        </p:tav>
                                        <p:tav tm="100000">
                                          <p:val>
                                            <p:strVal val="#ppt_h"/>
                                          </p:val>
                                        </p:tav>
                                      </p:tavLst>
                                    </p:anim>
                                    <p:animEffect transition="in" filter="fade">
                                      <p:cBhvr>
                                        <p:cTn id="88" dur="300"/>
                                        <p:tgtEl>
                                          <p:spTgt spid="14"/>
                                        </p:tgtEl>
                                      </p:cBhvr>
                                    </p:animEffect>
                                  </p:childTnLst>
                                </p:cTn>
                              </p:par>
                              <p:par>
                                <p:cTn id="89" presetID="6" presetClass="emph" presetSubtype="0" autoRev="1" fill="hold" grpId="1" nodeType="withEffect">
                                  <p:stCondLst>
                                    <p:cond delay="2700"/>
                                  </p:stCondLst>
                                  <p:childTnLst>
                                    <p:animScale>
                                      <p:cBhvr>
                                        <p:cTn id="90" dur="150" fill="hold"/>
                                        <p:tgtEl>
                                          <p:spTgt spid="14"/>
                                        </p:tgtEl>
                                      </p:cBhvr>
                                      <p:by x="110000" y="110000"/>
                                    </p:animScale>
                                  </p:childTnLst>
                                </p:cTn>
                              </p:par>
                              <p:par>
                                <p:cTn id="91" presetID="53" presetClass="entr" presetSubtype="16" fill="hold" grpId="0" nodeType="withEffect">
                                  <p:stCondLst>
                                    <p:cond delay="2500"/>
                                  </p:stCondLst>
                                  <p:childTnLst>
                                    <p:set>
                                      <p:cBhvr>
                                        <p:cTn id="92" dur="1" fill="hold">
                                          <p:stCondLst>
                                            <p:cond delay="0"/>
                                          </p:stCondLst>
                                        </p:cTn>
                                        <p:tgtEl>
                                          <p:spTgt spid="20"/>
                                        </p:tgtEl>
                                        <p:attrNameLst>
                                          <p:attrName>style.visibility</p:attrName>
                                        </p:attrNameLst>
                                      </p:cBhvr>
                                      <p:to>
                                        <p:strVal val="visible"/>
                                      </p:to>
                                    </p:set>
                                    <p:anim calcmode="lin" valueType="num">
                                      <p:cBhvr>
                                        <p:cTn id="93" dur="300" fill="hold"/>
                                        <p:tgtEl>
                                          <p:spTgt spid="20"/>
                                        </p:tgtEl>
                                        <p:attrNameLst>
                                          <p:attrName>ppt_w</p:attrName>
                                        </p:attrNameLst>
                                      </p:cBhvr>
                                      <p:tavLst>
                                        <p:tav tm="0">
                                          <p:val>
                                            <p:fltVal val="0"/>
                                          </p:val>
                                        </p:tav>
                                        <p:tav tm="100000">
                                          <p:val>
                                            <p:strVal val="#ppt_w"/>
                                          </p:val>
                                        </p:tav>
                                      </p:tavLst>
                                    </p:anim>
                                    <p:anim calcmode="lin" valueType="num">
                                      <p:cBhvr>
                                        <p:cTn id="94" dur="300" fill="hold"/>
                                        <p:tgtEl>
                                          <p:spTgt spid="20"/>
                                        </p:tgtEl>
                                        <p:attrNameLst>
                                          <p:attrName>ppt_h</p:attrName>
                                        </p:attrNameLst>
                                      </p:cBhvr>
                                      <p:tavLst>
                                        <p:tav tm="0">
                                          <p:val>
                                            <p:fltVal val="0"/>
                                          </p:val>
                                        </p:tav>
                                        <p:tav tm="100000">
                                          <p:val>
                                            <p:strVal val="#ppt_h"/>
                                          </p:val>
                                        </p:tav>
                                      </p:tavLst>
                                    </p:anim>
                                    <p:animEffect transition="in" filter="fade">
                                      <p:cBhvr>
                                        <p:cTn id="95" dur="300"/>
                                        <p:tgtEl>
                                          <p:spTgt spid="20"/>
                                        </p:tgtEl>
                                      </p:cBhvr>
                                    </p:animEffect>
                                  </p:childTnLst>
                                </p:cTn>
                              </p:par>
                              <p:par>
                                <p:cTn id="96" presetID="6" presetClass="emph" presetSubtype="0" autoRev="1" fill="hold" grpId="1" nodeType="withEffect">
                                  <p:stCondLst>
                                    <p:cond delay="2800"/>
                                  </p:stCondLst>
                                  <p:childTnLst>
                                    <p:animScale>
                                      <p:cBhvr>
                                        <p:cTn id="97" dur="150" fill="hold"/>
                                        <p:tgtEl>
                                          <p:spTgt spid="20"/>
                                        </p:tgtEl>
                                      </p:cBhvr>
                                      <p:by x="110000" y="110000"/>
                                    </p:animScale>
                                  </p:childTnLst>
                                </p:cTn>
                              </p:par>
                              <p:par>
                                <p:cTn id="98" presetID="53" presetClass="entr" presetSubtype="16" fill="hold" grpId="0" nodeType="withEffect">
                                  <p:stCondLst>
                                    <p:cond delay="2600"/>
                                  </p:stCondLst>
                                  <p:childTnLst>
                                    <p:set>
                                      <p:cBhvr>
                                        <p:cTn id="99" dur="1" fill="hold">
                                          <p:stCondLst>
                                            <p:cond delay="0"/>
                                          </p:stCondLst>
                                        </p:cTn>
                                        <p:tgtEl>
                                          <p:spTgt spid="10"/>
                                        </p:tgtEl>
                                        <p:attrNameLst>
                                          <p:attrName>style.visibility</p:attrName>
                                        </p:attrNameLst>
                                      </p:cBhvr>
                                      <p:to>
                                        <p:strVal val="visible"/>
                                      </p:to>
                                    </p:set>
                                    <p:anim calcmode="lin" valueType="num">
                                      <p:cBhvr>
                                        <p:cTn id="100" dur="300" fill="hold"/>
                                        <p:tgtEl>
                                          <p:spTgt spid="10"/>
                                        </p:tgtEl>
                                        <p:attrNameLst>
                                          <p:attrName>ppt_w</p:attrName>
                                        </p:attrNameLst>
                                      </p:cBhvr>
                                      <p:tavLst>
                                        <p:tav tm="0">
                                          <p:val>
                                            <p:fltVal val="0"/>
                                          </p:val>
                                        </p:tav>
                                        <p:tav tm="100000">
                                          <p:val>
                                            <p:strVal val="#ppt_w"/>
                                          </p:val>
                                        </p:tav>
                                      </p:tavLst>
                                    </p:anim>
                                    <p:anim calcmode="lin" valueType="num">
                                      <p:cBhvr>
                                        <p:cTn id="101" dur="300" fill="hold"/>
                                        <p:tgtEl>
                                          <p:spTgt spid="10"/>
                                        </p:tgtEl>
                                        <p:attrNameLst>
                                          <p:attrName>ppt_h</p:attrName>
                                        </p:attrNameLst>
                                      </p:cBhvr>
                                      <p:tavLst>
                                        <p:tav tm="0">
                                          <p:val>
                                            <p:fltVal val="0"/>
                                          </p:val>
                                        </p:tav>
                                        <p:tav tm="100000">
                                          <p:val>
                                            <p:strVal val="#ppt_h"/>
                                          </p:val>
                                        </p:tav>
                                      </p:tavLst>
                                    </p:anim>
                                    <p:animEffect transition="in" filter="fade">
                                      <p:cBhvr>
                                        <p:cTn id="102" dur="300"/>
                                        <p:tgtEl>
                                          <p:spTgt spid="10"/>
                                        </p:tgtEl>
                                      </p:cBhvr>
                                    </p:animEffect>
                                  </p:childTnLst>
                                </p:cTn>
                              </p:par>
                              <p:par>
                                <p:cTn id="103" presetID="6" presetClass="emph" presetSubtype="0" autoRev="1" fill="hold" grpId="1" nodeType="withEffect">
                                  <p:stCondLst>
                                    <p:cond delay="2900"/>
                                  </p:stCondLst>
                                  <p:childTnLst>
                                    <p:animScale>
                                      <p:cBhvr>
                                        <p:cTn id="104" dur="150" fill="hold"/>
                                        <p:tgtEl>
                                          <p:spTgt spid="10"/>
                                        </p:tgtEl>
                                      </p:cBhvr>
                                      <p:by x="110000" y="110000"/>
                                    </p:animScale>
                                  </p:childTnLst>
                                </p:cTn>
                              </p:par>
                              <p:par>
                                <p:cTn id="105" presetID="53" presetClass="entr" presetSubtype="16" fill="hold" grpId="0" nodeType="withEffect">
                                  <p:stCondLst>
                                    <p:cond delay="2700"/>
                                  </p:stCondLst>
                                  <p:childTnLst>
                                    <p:set>
                                      <p:cBhvr>
                                        <p:cTn id="106" dur="1" fill="hold">
                                          <p:stCondLst>
                                            <p:cond delay="0"/>
                                          </p:stCondLst>
                                        </p:cTn>
                                        <p:tgtEl>
                                          <p:spTgt spid="18"/>
                                        </p:tgtEl>
                                        <p:attrNameLst>
                                          <p:attrName>style.visibility</p:attrName>
                                        </p:attrNameLst>
                                      </p:cBhvr>
                                      <p:to>
                                        <p:strVal val="visible"/>
                                      </p:to>
                                    </p:set>
                                    <p:anim calcmode="lin" valueType="num">
                                      <p:cBhvr>
                                        <p:cTn id="107" dur="300" fill="hold"/>
                                        <p:tgtEl>
                                          <p:spTgt spid="18"/>
                                        </p:tgtEl>
                                        <p:attrNameLst>
                                          <p:attrName>ppt_w</p:attrName>
                                        </p:attrNameLst>
                                      </p:cBhvr>
                                      <p:tavLst>
                                        <p:tav tm="0">
                                          <p:val>
                                            <p:fltVal val="0"/>
                                          </p:val>
                                        </p:tav>
                                        <p:tav tm="100000">
                                          <p:val>
                                            <p:strVal val="#ppt_w"/>
                                          </p:val>
                                        </p:tav>
                                      </p:tavLst>
                                    </p:anim>
                                    <p:anim calcmode="lin" valueType="num">
                                      <p:cBhvr>
                                        <p:cTn id="108" dur="300" fill="hold"/>
                                        <p:tgtEl>
                                          <p:spTgt spid="18"/>
                                        </p:tgtEl>
                                        <p:attrNameLst>
                                          <p:attrName>ppt_h</p:attrName>
                                        </p:attrNameLst>
                                      </p:cBhvr>
                                      <p:tavLst>
                                        <p:tav tm="0">
                                          <p:val>
                                            <p:fltVal val="0"/>
                                          </p:val>
                                        </p:tav>
                                        <p:tav tm="100000">
                                          <p:val>
                                            <p:strVal val="#ppt_h"/>
                                          </p:val>
                                        </p:tav>
                                      </p:tavLst>
                                    </p:anim>
                                    <p:animEffect transition="in" filter="fade">
                                      <p:cBhvr>
                                        <p:cTn id="109" dur="300"/>
                                        <p:tgtEl>
                                          <p:spTgt spid="18"/>
                                        </p:tgtEl>
                                      </p:cBhvr>
                                    </p:animEffect>
                                  </p:childTnLst>
                                </p:cTn>
                              </p:par>
                              <p:par>
                                <p:cTn id="110" presetID="6" presetClass="emph" presetSubtype="0" autoRev="1" fill="hold" grpId="1" nodeType="withEffect">
                                  <p:stCondLst>
                                    <p:cond delay="3000"/>
                                  </p:stCondLst>
                                  <p:childTnLst>
                                    <p:animScale>
                                      <p:cBhvr>
                                        <p:cTn id="111" dur="150" fill="hold"/>
                                        <p:tgtEl>
                                          <p:spTgt spid="18"/>
                                        </p:tgtEl>
                                      </p:cBhvr>
                                      <p:by x="110000" y="110000"/>
                                    </p:animScale>
                                  </p:childTnLst>
                                </p:cTn>
                              </p:par>
                              <p:par>
                                <p:cTn id="112" presetID="53" presetClass="entr" presetSubtype="16" fill="hold" grpId="0" nodeType="withEffect">
                                  <p:stCondLst>
                                    <p:cond delay="2500"/>
                                  </p:stCondLst>
                                  <p:childTnLst>
                                    <p:set>
                                      <p:cBhvr>
                                        <p:cTn id="113" dur="1" fill="hold">
                                          <p:stCondLst>
                                            <p:cond delay="0"/>
                                          </p:stCondLst>
                                        </p:cTn>
                                        <p:tgtEl>
                                          <p:spTgt spid="17"/>
                                        </p:tgtEl>
                                        <p:attrNameLst>
                                          <p:attrName>style.visibility</p:attrName>
                                        </p:attrNameLst>
                                      </p:cBhvr>
                                      <p:to>
                                        <p:strVal val="visible"/>
                                      </p:to>
                                    </p:set>
                                    <p:anim calcmode="lin" valueType="num">
                                      <p:cBhvr>
                                        <p:cTn id="114" dur="300" fill="hold"/>
                                        <p:tgtEl>
                                          <p:spTgt spid="17"/>
                                        </p:tgtEl>
                                        <p:attrNameLst>
                                          <p:attrName>ppt_w</p:attrName>
                                        </p:attrNameLst>
                                      </p:cBhvr>
                                      <p:tavLst>
                                        <p:tav tm="0">
                                          <p:val>
                                            <p:fltVal val="0"/>
                                          </p:val>
                                        </p:tav>
                                        <p:tav tm="100000">
                                          <p:val>
                                            <p:strVal val="#ppt_w"/>
                                          </p:val>
                                        </p:tav>
                                      </p:tavLst>
                                    </p:anim>
                                    <p:anim calcmode="lin" valueType="num">
                                      <p:cBhvr>
                                        <p:cTn id="115" dur="300" fill="hold"/>
                                        <p:tgtEl>
                                          <p:spTgt spid="17"/>
                                        </p:tgtEl>
                                        <p:attrNameLst>
                                          <p:attrName>ppt_h</p:attrName>
                                        </p:attrNameLst>
                                      </p:cBhvr>
                                      <p:tavLst>
                                        <p:tav tm="0">
                                          <p:val>
                                            <p:fltVal val="0"/>
                                          </p:val>
                                        </p:tav>
                                        <p:tav tm="100000">
                                          <p:val>
                                            <p:strVal val="#ppt_h"/>
                                          </p:val>
                                        </p:tav>
                                      </p:tavLst>
                                    </p:anim>
                                    <p:animEffect transition="in" filter="fade">
                                      <p:cBhvr>
                                        <p:cTn id="116" dur="300"/>
                                        <p:tgtEl>
                                          <p:spTgt spid="17"/>
                                        </p:tgtEl>
                                      </p:cBhvr>
                                    </p:animEffect>
                                  </p:childTnLst>
                                </p:cTn>
                              </p:par>
                              <p:par>
                                <p:cTn id="117" presetID="6" presetClass="emph" presetSubtype="0" autoRev="1" fill="hold" grpId="1" nodeType="withEffect">
                                  <p:stCondLst>
                                    <p:cond delay="2800"/>
                                  </p:stCondLst>
                                  <p:childTnLst>
                                    <p:animScale>
                                      <p:cBhvr>
                                        <p:cTn id="118" dur="150" fill="hold"/>
                                        <p:tgtEl>
                                          <p:spTgt spid="17"/>
                                        </p:tgtEl>
                                      </p:cBhvr>
                                      <p:by x="110000" y="110000"/>
                                    </p:animScale>
                                  </p:childTnLst>
                                </p:cTn>
                              </p:par>
                              <p:par>
                                <p:cTn id="119" presetID="53" presetClass="entr" presetSubtype="16" fill="hold" grpId="0" nodeType="withEffect">
                                  <p:stCondLst>
                                    <p:cond delay="2600"/>
                                  </p:stCondLst>
                                  <p:childTnLst>
                                    <p:set>
                                      <p:cBhvr>
                                        <p:cTn id="120" dur="1" fill="hold">
                                          <p:stCondLst>
                                            <p:cond delay="0"/>
                                          </p:stCondLst>
                                        </p:cTn>
                                        <p:tgtEl>
                                          <p:spTgt spid="12"/>
                                        </p:tgtEl>
                                        <p:attrNameLst>
                                          <p:attrName>style.visibility</p:attrName>
                                        </p:attrNameLst>
                                      </p:cBhvr>
                                      <p:to>
                                        <p:strVal val="visible"/>
                                      </p:to>
                                    </p:set>
                                    <p:anim calcmode="lin" valueType="num">
                                      <p:cBhvr>
                                        <p:cTn id="121" dur="300" fill="hold"/>
                                        <p:tgtEl>
                                          <p:spTgt spid="12"/>
                                        </p:tgtEl>
                                        <p:attrNameLst>
                                          <p:attrName>ppt_w</p:attrName>
                                        </p:attrNameLst>
                                      </p:cBhvr>
                                      <p:tavLst>
                                        <p:tav tm="0">
                                          <p:val>
                                            <p:fltVal val="0"/>
                                          </p:val>
                                        </p:tav>
                                        <p:tav tm="100000">
                                          <p:val>
                                            <p:strVal val="#ppt_w"/>
                                          </p:val>
                                        </p:tav>
                                      </p:tavLst>
                                    </p:anim>
                                    <p:anim calcmode="lin" valueType="num">
                                      <p:cBhvr>
                                        <p:cTn id="122" dur="300" fill="hold"/>
                                        <p:tgtEl>
                                          <p:spTgt spid="12"/>
                                        </p:tgtEl>
                                        <p:attrNameLst>
                                          <p:attrName>ppt_h</p:attrName>
                                        </p:attrNameLst>
                                      </p:cBhvr>
                                      <p:tavLst>
                                        <p:tav tm="0">
                                          <p:val>
                                            <p:fltVal val="0"/>
                                          </p:val>
                                        </p:tav>
                                        <p:tav tm="100000">
                                          <p:val>
                                            <p:strVal val="#ppt_h"/>
                                          </p:val>
                                        </p:tav>
                                      </p:tavLst>
                                    </p:anim>
                                    <p:animEffect transition="in" filter="fade">
                                      <p:cBhvr>
                                        <p:cTn id="123" dur="300"/>
                                        <p:tgtEl>
                                          <p:spTgt spid="12"/>
                                        </p:tgtEl>
                                      </p:cBhvr>
                                    </p:animEffect>
                                  </p:childTnLst>
                                </p:cTn>
                              </p:par>
                              <p:par>
                                <p:cTn id="124" presetID="6" presetClass="emph" presetSubtype="0" autoRev="1" fill="hold" grpId="1" nodeType="withEffect">
                                  <p:stCondLst>
                                    <p:cond delay="2900"/>
                                  </p:stCondLst>
                                  <p:childTnLst>
                                    <p:animScale>
                                      <p:cBhvr>
                                        <p:cTn id="125" dur="150" fill="hold"/>
                                        <p:tgtEl>
                                          <p:spTgt spid="12"/>
                                        </p:tgtEl>
                                      </p:cBhvr>
                                      <p:by x="110000" y="110000"/>
                                    </p:animScale>
                                  </p:childTnLst>
                                </p:cTn>
                              </p:par>
                              <p:par>
                                <p:cTn id="126" presetID="53" presetClass="entr" presetSubtype="16" fill="hold" grpId="0" nodeType="withEffect">
                                  <p:stCondLst>
                                    <p:cond delay="2400"/>
                                  </p:stCondLst>
                                  <p:childTnLst>
                                    <p:set>
                                      <p:cBhvr>
                                        <p:cTn id="127" dur="1" fill="hold">
                                          <p:stCondLst>
                                            <p:cond delay="0"/>
                                          </p:stCondLst>
                                        </p:cTn>
                                        <p:tgtEl>
                                          <p:spTgt spid="15"/>
                                        </p:tgtEl>
                                        <p:attrNameLst>
                                          <p:attrName>style.visibility</p:attrName>
                                        </p:attrNameLst>
                                      </p:cBhvr>
                                      <p:to>
                                        <p:strVal val="visible"/>
                                      </p:to>
                                    </p:set>
                                    <p:anim calcmode="lin" valueType="num">
                                      <p:cBhvr>
                                        <p:cTn id="128" dur="300" fill="hold"/>
                                        <p:tgtEl>
                                          <p:spTgt spid="15"/>
                                        </p:tgtEl>
                                        <p:attrNameLst>
                                          <p:attrName>ppt_w</p:attrName>
                                        </p:attrNameLst>
                                      </p:cBhvr>
                                      <p:tavLst>
                                        <p:tav tm="0">
                                          <p:val>
                                            <p:fltVal val="0"/>
                                          </p:val>
                                        </p:tav>
                                        <p:tav tm="100000">
                                          <p:val>
                                            <p:strVal val="#ppt_w"/>
                                          </p:val>
                                        </p:tav>
                                      </p:tavLst>
                                    </p:anim>
                                    <p:anim calcmode="lin" valueType="num">
                                      <p:cBhvr>
                                        <p:cTn id="129" dur="300" fill="hold"/>
                                        <p:tgtEl>
                                          <p:spTgt spid="15"/>
                                        </p:tgtEl>
                                        <p:attrNameLst>
                                          <p:attrName>ppt_h</p:attrName>
                                        </p:attrNameLst>
                                      </p:cBhvr>
                                      <p:tavLst>
                                        <p:tav tm="0">
                                          <p:val>
                                            <p:fltVal val="0"/>
                                          </p:val>
                                        </p:tav>
                                        <p:tav tm="100000">
                                          <p:val>
                                            <p:strVal val="#ppt_h"/>
                                          </p:val>
                                        </p:tav>
                                      </p:tavLst>
                                    </p:anim>
                                    <p:animEffect transition="in" filter="fade">
                                      <p:cBhvr>
                                        <p:cTn id="130" dur="300"/>
                                        <p:tgtEl>
                                          <p:spTgt spid="15"/>
                                        </p:tgtEl>
                                      </p:cBhvr>
                                    </p:animEffect>
                                  </p:childTnLst>
                                </p:cTn>
                              </p:par>
                              <p:par>
                                <p:cTn id="131" presetID="6" presetClass="emph" presetSubtype="0" autoRev="1" fill="hold" grpId="1" nodeType="withEffect">
                                  <p:stCondLst>
                                    <p:cond delay="2700"/>
                                  </p:stCondLst>
                                  <p:childTnLst>
                                    <p:animScale>
                                      <p:cBhvr>
                                        <p:cTn id="132" dur="150" fill="hold"/>
                                        <p:tgtEl>
                                          <p:spTgt spid="15"/>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9" grpId="0" bldLvl="0" animBg="1"/>
      <p:bldP spid="9" grpId="1" bldLvl="0" animBg="1"/>
      <p:bldP spid="10" grpId="0" bldLvl="0" animBg="1"/>
      <p:bldP spid="10" grpId="1" bldLvl="0" animBg="1"/>
      <p:bldP spid="11" grpId="0" bldLvl="0" animBg="1"/>
      <p:bldP spid="11" grpId="1" bldLvl="0" animBg="1"/>
      <p:bldP spid="12" grpId="0" bldLvl="0" animBg="1"/>
      <p:bldP spid="12" grpId="1" bldLvl="0" animBg="1"/>
      <p:bldP spid="13" grpId="0" bldLvl="0" animBg="1"/>
      <p:bldP spid="13" grpId="1" bldLvl="0" animBg="1"/>
      <p:bldP spid="14" grpId="0" bldLvl="0" animBg="1"/>
      <p:bldP spid="14" grpId="1" bldLvl="0" animBg="1"/>
      <p:bldP spid="15" grpId="0" bldLvl="0" animBg="1"/>
      <p:bldP spid="15" grpId="1" bldLvl="0" animBg="1"/>
      <p:bldP spid="16" grpId="0" bldLvl="0" animBg="1"/>
      <p:bldP spid="16" grpId="1" bldLvl="0" animBg="1"/>
      <p:bldP spid="17" grpId="0" bldLvl="0" animBg="1"/>
      <p:bldP spid="17" grpId="1" bldLvl="0" animBg="1"/>
      <p:bldP spid="18" grpId="0" bldLvl="0" animBg="1"/>
      <p:bldP spid="18" grpId="1" bldLvl="0" animBg="1"/>
      <p:bldP spid="19" grpId="0" bldLvl="0" animBg="1"/>
      <p:bldP spid="19" grpId="1" bldLvl="0" animBg="1"/>
      <p:bldP spid="20" grpId="0" bldLvl="0" animBg="1"/>
      <p:bldP spid="20" grpId="1" bldLvl="0" animBg="1"/>
      <p:bldP spid="23" grpId="0" bldLvl="0" animBg="1"/>
      <p:bldP spid="23" grpId="1" bldLvl="0" animBg="1"/>
      <p:bldP spid="24" grpId="0" bldLvl="0" animBg="1"/>
      <p:bldP spid="24" grpId="1" bldLvl="0" animBg="1"/>
      <p:bldP spid="26"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12293" name="Text Box 3"/>
          <p:cNvSpPr txBox="1">
            <a:spLocks noChangeArrowheads="1"/>
          </p:cNvSpPr>
          <p:nvPr/>
        </p:nvSpPr>
        <p:spPr bwMode="auto">
          <a:xfrm>
            <a:off x="971600" y="188640"/>
            <a:ext cx="5256212" cy="523220"/>
          </a:xfrm>
          <a:prstGeom prst="rect">
            <a:avLst/>
          </a:prstGeom>
          <a:noFill/>
          <a:ln w="9525">
            <a:noFill/>
            <a:miter lim="800000"/>
          </a:ln>
        </p:spPr>
        <p:txBody>
          <a:bodyPr>
            <a:spAutoFit/>
          </a:bodyPr>
          <a:lstStyle/>
          <a:p>
            <a:pPr algn="ctr">
              <a:spcBef>
                <a:spcPct val="50000"/>
              </a:spcBef>
            </a:pPr>
            <a:r>
              <a:rPr lang="zh-CN" altLang="en-US" sz="2800" b="1" dirty="0" smtClean="0">
                <a:solidFill>
                  <a:srgbClr val="CC0000"/>
                </a:solidFill>
                <a:latin typeface="Calibri" panose="020F0502020204030204" charset="0"/>
                <a:ea typeface="楷体_GB2312" pitchFamily="49" charset="-122"/>
              </a:rPr>
              <a:t>九</a:t>
            </a:r>
            <a:r>
              <a:rPr lang="zh-CN" altLang="en-US" sz="2800" b="1" dirty="0" smtClean="0">
                <a:solidFill>
                  <a:srgbClr val="CC0000"/>
                </a:solidFill>
                <a:latin typeface="Calibri" panose="020F0502020204030204" charset="0"/>
                <a:ea typeface="楷体_GB2312" pitchFamily="49" charset="-122"/>
              </a:rPr>
              <a:t>年级</a:t>
            </a:r>
            <a:r>
              <a:rPr lang="zh-CN" altLang="en-US" sz="2800" b="1" dirty="0" smtClean="0">
                <a:solidFill>
                  <a:srgbClr val="CC0000"/>
                </a:solidFill>
                <a:latin typeface="Calibri" panose="020F0502020204030204" charset="0"/>
                <a:ea typeface="楷体_GB2312" pitchFamily="49" charset="-122"/>
              </a:rPr>
              <a:t>数学</a:t>
            </a:r>
            <a:r>
              <a:rPr lang="en-US" altLang="zh-CN" sz="2800" b="1" dirty="0" smtClean="0">
                <a:solidFill>
                  <a:srgbClr val="CC0000"/>
                </a:solidFill>
                <a:latin typeface="Calibri" panose="020F0502020204030204" charset="0"/>
                <a:ea typeface="楷体_GB2312" pitchFamily="49" charset="-122"/>
              </a:rPr>
              <a:t>·</a:t>
            </a:r>
            <a:r>
              <a:rPr lang="zh-CN" altLang="en-US" sz="2800" b="1" dirty="0" smtClean="0">
                <a:solidFill>
                  <a:srgbClr val="CC0000"/>
                </a:solidFill>
                <a:latin typeface="Calibri" panose="020F0502020204030204" charset="0"/>
                <a:ea typeface="楷体_GB2312" pitchFamily="49" charset="-122"/>
              </a:rPr>
              <a:t>下    新课标</a:t>
            </a:r>
            <a:r>
              <a:rPr lang="en-US" altLang="zh-CN" sz="2800" b="1" dirty="0" smtClean="0">
                <a:solidFill>
                  <a:srgbClr val="CC0000"/>
                </a:solidFill>
                <a:latin typeface="Calibri" panose="020F0502020204030204" charset="0"/>
                <a:ea typeface="楷体_GB2312" pitchFamily="49" charset="-122"/>
              </a:rPr>
              <a:t>[</a:t>
            </a:r>
            <a:r>
              <a:rPr lang="zh-CN" altLang="en-US" sz="2800" b="1" dirty="0" smtClean="0">
                <a:solidFill>
                  <a:srgbClr val="CC0000"/>
                </a:solidFill>
                <a:latin typeface="Calibri" panose="020F0502020204030204" charset="0"/>
                <a:ea typeface="楷体_GB2312" pitchFamily="49" charset="-122"/>
              </a:rPr>
              <a:t>人</a:t>
            </a:r>
            <a:r>
              <a:rPr lang="en-US" altLang="zh-CN" sz="2800" b="1" dirty="0" smtClean="0">
                <a:solidFill>
                  <a:srgbClr val="CC0000"/>
                </a:solidFill>
                <a:latin typeface="Calibri" panose="020F0502020204030204" charset="0"/>
                <a:ea typeface="楷体_GB2312" pitchFamily="49" charset="-122"/>
              </a:rPr>
              <a:t>]</a:t>
            </a:r>
            <a:endParaRPr lang="zh-CN" altLang="en-US" sz="3200" b="1" dirty="0">
              <a:solidFill>
                <a:srgbClr val="CC0000"/>
              </a:solidFill>
              <a:latin typeface="Calibri" panose="020F0502020204030204" charset="0"/>
              <a:ea typeface="楷体_GB2312" pitchFamily="49" charset="-122"/>
            </a:endParaRPr>
          </a:p>
        </p:txBody>
      </p:sp>
      <p:sp>
        <p:nvSpPr>
          <p:cNvPr id="12294" name="TextBox 16"/>
          <p:cNvSpPr txBox="1">
            <a:spLocks noChangeArrowheads="1"/>
          </p:cNvSpPr>
          <p:nvPr/>
        </p:nvSpPr>
        <p:spPr bwMode="auto">
          <a:xfrm>
            <a:off x="1403648" y="1340768"/>
            <a:ext cx="5832426" cy="583565"/>
          </a:xfrm>
          <a:prstGeom prst="rect">
            <a:avLst/>
          </a:prstGeom>
          <a:noFill/>
          <a:ln w="9525">
            <a:noFill/>
            <a:miter lim="800000"/>
          </a:ln>
        </p:spPr>
        <p:txBody>
          <a:bodyPr wrap="square">
            <a:spAutoFit/>
          </a:bodyPr>
          <a:lstStyle/>
          <a:p>
            <a:r>
              <a:rPr lang="zh-CN" altLang="en-US" sz="3200" b="1" dirty="0" smtClean="0">
                <a:solidFill>
                  <a:srgbClr val="CC0000"/>
                </a:solidFill>
                <a:latin typeface="Calibri" panose="020F0502020204030204" charset="0"/>
              </a:rPr>
              <a:t>第二十七章       </a:t>
            </a:r>
            <a:r>
              <a:rPr lang="zh-CN" altLang="en-US" sz="3200" b="1" dirty="0" smtClean="0">
                <a:solidFill>
                  <a:srgbClr val="CC0000"/>
                </a:solidFill>
                <a:latin typeface="Calibri" panose="020F0502020204030204" charset="0"/>
              </a:rPr>
              <a:t>相  似 </a:t>
            </a:r>
            <a:endParaRPr lang="zh-CN" altLang="en-US" sz="3200" b="1" dirty="0">
              <a:solidFill>
                <a:srgbClr val="CC0000"/>
              </a:solidFill>
              <a:latin typeface="Calibri" panose="020F0502020204030204" charset="0"/>
            </a:endParaRPr>
          </a:p>
        </p:txBody>
      </p:sp>
      <p:grpSp>
        <p:nvGrpSpPr>
          <p:cNvPr id="2" name="Group 4"/>
          <p:cNvGrpSpPr/>
          <p:nvPr/>
        </p:nvGrpSpPr>
        <p:grpSpPr bwMode="auto">
          <a:xfrm>
            <a:off x="1403350" y="5300663"/>
            <a:ext cx="2160588" cy="1009650"/>
            <a:chOff x="340" y="3022"/>
            <a:chExt cx="1361" cy="636"/>
          </a:xfrm>
        </p:grpSpPr>
        <p:sp>
          <p:nvSpPr>
            <p:cNvPr id="12297" name="Oval 5"/>
            <p:cNvSpPr>
              <a:spLocks noChangeArrowheads="1"/>
            </p:cNvSpPr>
            <p:nvPr/>
          </p:nvSpPr>
          <p:spPr bwMode="auto">
            <a:xfrm>
              <a:off x="340" y="3022"/>
              <a:ext cx="1224" cy="636"/>
            </a:xfrm>
            <a:prstGeom prst="ellipse">
              <a:avLst/>
            </a:prstGeom>
            <a:gradFill rotWithShape="1">
              <a:gsLst>
                <a:gs pos="0">
                  <a:srgbClr val="D3E11F"/>
                </a:gs>
                <a:gs pos="100000">
                  <a:srgbClr val="DEEC22"/>
                </a:gs>
              </a:gsLst>
              <a:path path="rect">
                <a:fillToRect r="100000" b="100000"/>
              </a:path>
            </a:gradFill>
            <a:ln w="9525" algn="ctr">
              <a:solidFill>
                <a:schemeClr val="hlink"/>
              </a:solidFill>
              <a:round/>
            </a:ln>
          </p:spPr>
          <p:txBody>
            <a:bodyPr wrap="none" anchor="ctr"/>
            <a:lstStyle/>
            <a:p>
              <a:endParaRPr lang="zh-CN" altLang="en-US" sz="1800"/>
            </a:p>
          </p:txBody>
        </p:sp>
        <p:sp>
          <p:nvSpPr>
            <p:cNvPr id="12298" name="Rectangle 6">
              <a:hlinkClick r:id="rId2" tooltip="" action="ppaction://hlinksldjump"/>
            </p:cNvPr>
            <p:cNvSpPr>
              <a:spLocks noChangeArrowheads="1"/>
            </p:cNvSpPr>
            <p:nvPr/>
          </p:nvSpPr>
          <p:spPr bwMode="auto">
            <a:xfrm>
              <a:off x="431" y="3177"/>
              <a:ext cx="1270" cy="327"/>
            </a:xfrm>
            <a:prstGeom prst="rect">
              <a:avLst/>
            </a:prstGeom>
            <a:noFill/>
            <a:ln w="9525">
              <a:noFill/>
              <a:miter lim="800000"/>
            </a:ln>
          </p:spPr>
          <p:txBody>
            <a:bodyPr>
              <a:spAutoFit/>
            </a:bodyPr>
            <a:lstStyle/>
            <a:p>
              <a:r>
                <a:rPr lang="zh-CN" altLang="en-US" sz="2800" b="1" dirty="0" smtClean="0">
                  <a:solidFill>
                    <a:srgbClr val="CC0000"/>
                  </a:solidFill>
                  <a:latin typeface="宋体" panose="02010600030101010101" pitchFamily="2" charset="-122"/>
                </a:rPr>
                <a:t>学习</a:t>
              </a:r>
              <a:r>
                <a:rPr lang="zh-CN" altLang="en-US" sz="2800" b="1" dirty="0">
                  <a:solidFill>
                    <a:srgbClr val="CC0000"/>
                  </a:solidFill>
                  <a:latin typeface="宋体" panose="02010600030101010101" pitchFamily="2" charset="-122"/>
                </a:rPr>
                <a:t>新知</a:t>
              </a:r>
              <a:endParaRPr lang="zh-CN" altLang="en-US" sz="2800" b="1" dirty="0">
                <a:solidFill>
                  <a:srgbClr val="CC0000"/>
                </a:solidFill>
                <a:latin typeface="宋体" panose="02010600030101010101" pitchFamily="2" charset="-122"/>
              </a:endParaRPr>
            </a:p>
          </p:txBody>
        </p:sp>
      </p:grpSp>
      <p:grpSp>
        <p:nvGrpSpPr>
          <p:cNvPr id="3" name="Group 7"/>
          <p:cNvGrpSpPr/>
          <p:nvPr/>
        </p:nvGrpSpPr>
        <p:grpSpPr bwMode="auto">
          <a:xfrm>
            <a:off x="4932363" y="5229225"/>
            <a:ext cx="2160587" cy="1009650"/>
            <a:chOff x="2018" y="2976"/>
            <a:chExt cx="1361" cy="636"/>
          </a:xfrm>
        </p:grpSpPr>
        <p:sp>
          <p:nvSpPr>
            <p:cNvPr id="12300" name="Oval 8"/>
            <p:cNvSpPr>
              <a:spLocks noChangeArrowheads="1"/>
            </p:cNvSpPr>
            <p:nvPr/>
          </p:nvSpPr>
          <p:spPr bwMode="auto">
            <a:xfrm>
              <a:off x="2018" y="2976"/>
              <a:ext cx="1224" cy="636"/>
            </a:xfrm>
            <a:prstGeom prst="ellipse">
              <a:avLst/>
            </a:prstGeom>
            <a:gradFill rotWithShape="1">
              <a:gsLst>
                <a:gs pos="0">
                  <a:srgbClr val="D3E11F"/>
                </a:gs>
                <a:gs pos="100000">
                  <a:srgbClr val="DEEC22"/>
                </a:gs>
              </a:gsLst>
              <a:path path="rect">
                <a:fillToRect r="100000" b="100000"/>
              </a:path>
            </a:gradFill>
            <a:ln w="9525" algn="ctr">
              <a:solidFill>
                <a:schemeClr val="hlink"/>
              </a:solidFill>
              <a:round/>
            </a:ln>
          </p:spPr>
          <p:txBody>
            <a:bodyPr wrap="none" anchor="ctr"/>
            <a:lstStyle/>
            <a:p>
              <a:endParaRPr lang="zh-CN" altLang="en-US" sz="1800"/>
            </a:p>
          </p:txBody>
        </p:sp>
        <p:sp>
          <p:nvSpPr>
            <p:cNvPr id="12301" name="Rectangle 9">
              <a:hlinkClick r:id="rId3" tooltip="" action="ppaction://hlinksldjump"/>
            </p:cNvPr>
            <p:cNvSpPr>
              <a:spLocks noChangeArrowheads="1"/>
            </p:cNvSpPr>
            <p:nvPr/>
          </p:nvSpPr>
          <p:spPr bwMode="auto">
            <a:xfrm>
              <a:off x="2109" y="3113"/>
              <a:ext cx="1270" cy="327"/>
            </a:xfrm>
            <a:prstGeom prst="rect">
              <a:avLst/>
            </a:prstGeom>
            <a:noFill/>
            <a:ln w="9525">
              <a:noFill/>
              <a:miter lim="800000"/>
            </a:ln>
          </p:spPr>
          <p:txBody>
            <a:bodyPr>
              <a:spAutoFit/>
            </a:bodyPr>
            <a:lstStyle/>
            <a:p>
              <a:r>
                <a:rPr lang="zh-CN" altLang="en-US" sz="2800" b="1" dirty="0">
                  <a:solidFill>
                    <a:srgbClr val="CC0000"/>
                  </a:solidFill>
                  <a:latin typeface="宋体" panose="02010600030101010101" pitchFamily="2" charset="-122"/>
                </a:rPr>
                <a:t>检测反馈</a:t>
              </a:r>
              <a:endParaRPr lang="zh-CN" altLang="en-US" sz="2800" b="1" dirty="0">
                <a:solidFill>
                  <a:srgbClr val="CC0000"/>
                </a:solidFill>
                <a:latin typeface="宋体" panose="02010600030101010101" pitchFamily="2" charset="-122"/>
              </a:endParaRPr>
            </a:p>
          </p:txBody>
        </p:sp>
      </p:grpSp>
      <p:sp>
        <p:nvSpPr>
          <p:cNvPr id="13" name="矩形 12"/>
          <p:cNvSpPr/>
          <p:nvPr/>
        </p:nvSpPr>
        <p:spPr>
          <a:xfrm>
            <a:off x="609291" y="2928934"/>
            <a:ext cx="8534709" cy="830997"/>
          </a:xfrm>
          <a:prstGeom prst="rect">
            <a:avLst/>
          </a:prstGeom>
          <a:noFill/>
        </p:spPr>
        <p:txBody>
          <a:bodyPr wrap="none" lIns="91440" tIns="45720" rIns="91440" bIns="45720">
            <a:spAutoFit/>
          </a:bodyPr>
          <a:lstStyle/>
          <a:p>
            <a:pPr algn="ctr"/>
            <a:r>
              <a:rPr lang="en-US" sz="4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27</a:t>
            </a:r>
            <a:r>
              <a:rPr lang="en-US" sz="4800" b="1" i="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r>
              <a:rPr lang="en-US" sz="4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1</a:t>
            </a:r>
            <a:r>
              <a:rPr lang="zh-CN" altLang="en-US" sz="4800" b="1" i="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zh-CN" altLang="en-US"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图形的相似</a:t>
            </a:r>
            <a:r>
              <a:rPr lang="zh-CN" altLang="en-US"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r>
              <a:rPr lang="zh-CN" altLang="en-US"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第</a:t>
            </a:r>
            <a:r>
              <a:rPr lang="en-US" altLang="zh-CN"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1</a:t>
            </a:r>
            <a:r>
              <a:rPr lang="zh-CN" altLang="en-US"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课时）</a:t>
            </a:r>
            <a:endParaRPr lang="zh-CN" altLang="en-US" sz="4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33804" name="图片 802"/>
          <p:cNvPicPr>
            <a:picLocks noChangeAspect="1" noChangeArrowheads="1"/>
          </p:cNvPicPr>
          <p:nvPr/>
        </p:nvPicPr>
        <p:blipFill>
          <a:blip r:embed="rId2"/>
          <a:srcRect/>
          <a:stretch>
            <a:fillRect/>
          </a:stretch>
        </p:blipFill>
        <p:spPr bwMode="auto">
          <a:xfrm>
            <a:off x="285720" y="1714488"/>
            <a:ext cx="4143404" cy="1279581"/>
          </a:xfrm>
          <a:prstGeom prst="rect">
            <a:avLst/>
          </a:prstGeom>
          <a:noFill/>
          <a:ln w="9525">
            <a:noFill/>
            <a:miter lim="800000"/>
            <a:headEnd/>
            <a:tailEnd/>
          </a:ln>
        </p:spPr>
      </p:pic>
      <p:sp>
        <p:nvSpPr>
          <p:cNvPr id="12" name="矩形 11"/>
          <p:cNvSpPr/>
          <p:nvPr/>
        </p:nvSpPr>
        <p:spPr>
          <a:xfrm>
            <a:off x="1000100" y="214290"/>
            <a:ext cx="1826141" cy="584775"/>
          </a:xfrm>
          <a:prstGeom prst="rect">
            <a:avLst/>
          </a:prstGeom>
        </p:spPr>
        <p:txBody>
          <a:bodyPr wrap="none">
            <a:spAutoFit/>
          </a:bodyPr>
          <a:lstStyle/>
          <a:p>
            <a:r>
              <a:rPr lang="zh-CN" altLang="en-US" sz="3200" b="1" dirty="0" smtClean="0">
                <a:solidFill>
                  <a:srgbClr val="FF0000"/>
                </a:solidFill>
              </a:rPr>
              <a:t>欣赏图片</a:t>
            </a:r>
            <a:endParaRPr lang="zh-CN" altLang="en-US" sz="3200" b="1" dirty="0" smtClean="0">
              <a:solidFill>
                <a:srgbClr val="FF0000"/>
              </a:solidFill>
            </a:endParaRPr>
          </a:p>
        </p:txBody>
      </p:sp>
      <p:sp>
        <p:nvSpPr>
          <p:cNvPr id="14" name="矩形 13"/>
          <p:cNvSpPr/>
          <p:nvPr/>
        </p:nvSpPr>
        <p:spPr>
          <a:xfrm>
            <a:off x="285721" y="1000108"/>
            <a:ext cx="4429156" cy="523220"/>
          </a:xfrm>
          <a:prstGeom prst="rect">
            <a:avLst/>
          </a:prstGeom>
        </p:spPr>
        <p:txBody>
          <a:bodyPr wrap="square">
            <a:spAutoFit/>
          </a:bodyPr>
          <a:lstStyle/>
          <a:p>
            <a:r>
              <a:rPr lang="zh-CN" altLang="en-US" sz="2800" dirty="0" smtClean="0">
                <a:latin typeface="+mn-ea"/>
                <a:ea typeface="+mn-ea"/>
              </a:rPr>
              <a:t>（</a:t>
            </a:r>
            <a:r>
              <a:rPr lang="en-US" sz="2800" dirty="0" smtClean="0">
                <a:latin typeface="+mn-ea"/>
                <a:ea typeface="+mn-ea"/>
              </a:rPr>
              <a:t>1</a:t>
            </a:r>
            <a:r>
              <a:rPr lang="zh-CN" altLang="en-US" sz="2800" dirty="0" smtClean="0">
                <a:latin typeface="+mn-ea"/>
                <a:ea typeface="+mn-ea"/>
              </a:rPr>
              <a:t>）大小不同的汽车照片 </a:t>
            </a:r>
            <a:endParaRPr lang="zh-CN" altLang="en-US" sz="2800" dirty="0">
              <a:latin typeface="+mn-ea"/>
              <a:ea typeface="+mn-ea"/>
            </a:endParaRPr>
          </a:p>
        </p:txBody>
      </p:sp>
      <p:sp>
        <p:nvSpPr>
          <p:cNvPr id="33805" name="Rectangle 13"/>
          <p:cNvSpPr>
            <a:spLocks noChangeArrowheads="1"/>
          </p:cNvSpPr>
          <p:nvPr/>
        </p:nvSpPr>
        <p:spPr bwMode="auto">
          <a:xfrm>
            <a:off x="214282" y="3357562"/>
            <a:ext cx="4357718" cy="5232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a:t>
            </a:r>
            <a:r>
              <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2</a:t>
            </a:r>
            <a:r>
              <a:rPr kumimoji="0" lang="zh-CN" altLang="en-US"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）大小不同的两个足球</a:t>
            </a:r>
            <a:endParaRPr kumimoji="0" lang="zh-CN" altLang="en-US"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16" name="矩形 15"/>
          <p:cNvSpPr/>
          <p:nvPr/>
        </p:nvSpPr>
        <p:spPr>
          <a:xfrm>
            <a:off x="4143372" y="5357826"/>
            <a:ext cx="4071966" cy="1077218"/>
          </a:xfrm>
          <a:prstGeom prst="rect">
            <a:avLst/>
          </a:prstGeom>
        </p:spPr>
        <p:txBody>
          <a:bodyPr wrap="square">
            <a:spAutoFit/>
          </a:bodyPr>
          <a:lstStyle/>
          <a:p>
            <a:r>
              <a:rPr lang="zh-CN" altLang="en-US" sz="3200" dirty="0" smtClean="0"/>
              <a:t>上面各组图片的共同之处是什么</a:t>
            </a:r>
            <a:r>
              <a:rPr lang="en-US" sz="3200" dirty="0" smtClean="0"/>
              <a:t>?</a:t>
            </a:r>
            <a:endParaRPr lang="en-US" altLang="en-US" sz="3200" dirty="0" smtClean="0"/>
          </a:p>
        </p:txBody>
      </p:sp>
      <p:pic>
        <p:nvPicPr>
          <p:cNvPr id="33807" name="Picture 15" descr="C:\Documents and Settings\Administrator\Application Data\Tencent\Users\619843129\QQ\WinTemp\RichOle\~(LBF%ASXK02Y%1ONMI3M{5.png"/>
          <p:cNvPicPr>
            <a:picLocks noChangeAspect="1" noChangeArrowheads="1"/>
          </p:cNvPicPr>
          <p:nvPr/>
        </p:nvPicPr>
        <p:blipFill>
          <a:blip r:embed="rId3"/>
          <a:srcRect/>
          <a:stretch>
            <a:fillRect/>
          </a:stretch>
        </p:blipFill>
        <p:spPr bwMode="auto">
          <a:xfrm>
            <a:off x="714348" y="4143380"/>
            <a:ext cx="3143272" cy="1848983"/>
          </a:xfrm>
          <a:prstGeom prst="rect">
            <a:avLst/>
          </a:prstGeom>
          <a:noFill/>
        </p:spPr>
      </p:pic>
      <p:pic>
        <p:nvPicPr>
          <p:cNvPr id="33810" name="Picture 18" descr="http://p1.so.qhimg.com/bdr/_240_/t01fc400360817b7431.jpg"/>
          <p:cNvPicPr>
            <a:picLocks noChangeAspect="1" noChangeArrowheads="1"/>
          </p:cNvPicPr>
          <p:nvPr/>
        </p:nvPicPr>
        <p:blipFill>
          <a:blip r:embed="rId4"/>
          <a:srcRect/>
          <a:stretch>
            <a:fillRect/>
          </a:stretch>
        </p:blipFill>
        <p:spPr bwMode="auto">
          <a:xfrm>
            <a:off x="7000892" y="4286256"/>
            <a:ext cx="1189421" cy="857241"/>
          </a:xfrm>
          <a:prstGeom prst="rect">
            <a:avLst/>
          </a:prstGeom>
          <a:noFill/>
        </p:spPr>
      </p:pic>
      <p:pic>
        <p:nvPicPr>
          <p:cNvPr id="33812" name="Picture 20" descr="http://p1.so.qhimg.com/bdr/_240_/t01fc400360817b7431.jpg"/>
          <p:cNvPicPr>
            <a:picLocks noChangeAspect="1" noChangeArrowheads="1"/>
          </p:cNvPicPr>
          <p:nvPr/>
        </p:nvPicPr>
        <p:blipFill>
          <a:blip r:embed="rId4"/>
          <a:srcRect/>
          <a:stretch>
            <a:fillRect/>
          </a:stretch>
        </p:blipFill>
        <p:spPr bwMode="auto">
          <a:xfrm>
            <a:off x="5000628" y="2000240"/>
            <a:ext cx="3171825" cy="2286001"/>
          </a:xfrm>
          <a:prstGeom prst="rect">
            <a:avLst/>
          </a:prstGeom>
          <a:noFill/>
        </p:spPr>
      </p:pic>
      <p:sp>
        <p:nvSpPr>
          <p:cNvPr id="21" name="Rectangle 13"/>
          <p:cNvSpPr>
            <a:spLocks noChangeArrowheads="1"/>
          </p:cNvSpPr>
          <p:nvPr/>
        </p:nvSpPr>
        <p:spPr bwMode="auto">
          <a:xfrm>
            <a:off x="4572000" y="1357298"/>
            <a:ext cx="4357718" cy="5232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a:t>
            </a:r>
            <a:r>
              <a:rPr lang="en-US" altLang="zh-CN" sz="2800" dirty="0" smtClean="0">
                <a:latin typeface="Arial" panose="020B0604020202020204" pitchFamily="34" charset="0"/>
                <a:ea typeface="宋体" panose="02010600030101010101" pitchFamily="2" charset="-122"/>
                <a:cs typeface="宋体" panose="02010600030101010101" pitchFamily="2" charset="-122"/>
              </a:rPr>
              <a:t>3</a:t>
            </a:r>
            <a:r>
              <a:rPr kumimoji="0" lang="zh-CN" altLang="en-US"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）大小不同的两张照片</a:t>
            </a:r>
            <a:endParaRPr kumimoji="0" lang="zh-CN" altLang="en-US"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pic>
        <p:nvPicPr>
          <p:cNvPr id="11" name="Picture 5" descr="1"/>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5000308" y="213995"/>
            <a:ext cx="2592387" cy="1008063"/>
          </a:xfrm>
          <a:prstGeom prst="rect">
            <a:avLst/>
          </a:prstGeom>
          <a:noFill/>
          <a:ln w="9525">
            <a:noFill/>
            <a:miter lim="800000"/>
            <a:headEnd/>
            <a:tailEnd/>
          </a:ln>
        </p:spPr>
      </p:pic>
      <p:sp>
        <p:nvSpPr>
          <p:cNvPr id="13" name="Rectangle 2"/>
          <p:cNvSpPr txBox="1">
            <a:spLocks noChangeArrowheads="1"/>
          </p:cNvSpPr>
          <p:nvPr/>
        </p:nvSpPr>
        <p:spPr bwMode="auto">
          <a:xfrm>
            <a:off x="5071745" y="213995"/>
            <a:ext cx="2376487" cy="1008063"/>
          </a:xfrm>
          <a:prstGeom prst="rect">
            <a:avLst/>
          </a:prstGeom>
          <a:noFill/>
          <a:ln w="9525">
            <a:noFill/>
            <a:miter lim="800000"/>
          </a:ln>
        </p:spPr>
        <p:txBody>
          <a:bodyPr lIns="91403" tIns="45700" rIns="91403" bIns="45700" anchor="ctr"/>
          <a:lstStyle/>
          <a:p>
            <a:pPr algn="r" defTabSz="923925">
              <a:buFont typeface="Arial" panose="020B0604020202020204" pitchFamily="34" charset="0"/>
              <a:buNone/>
            </a:pPr>
            <a:r>
              <a:rPr lang="zh-CN" altLang="en-US" sz="3200" b="1" dirty="0">
                <a:solidFill>
                  <a:srgbClr val="CC0000"/>
                </a:solidFill>
                <a:ea typeface="黑体" panose="02010609060101010101" pitchFamily="2" charset="-122"/>
              </a:rPr>
              <a:t>学 习 新 知</a:t>
            </a:r>
            <a:endParaRPr lang="zh-CN" altLang="en-US" sz="3200" b="1" dirty="0">
              <a:solidFill>
                <a:srgbClr val="CC0000"/>
              </a:solidFill>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3804"/>
                                        </p:tgtEl>
                                        <p:attrNameLst>
                                          <p:attrName>style.visibility</p:attrName>
                                        </p:attrNameLst>
                                      </p:cBhvr>
                                      <p:to>
                                        <p:strVal val="visible"/>
                                      </p:to>
                                    </p:set>
                                    <p:animEffect transition="in" filter="blinds(horizontal)">
                                      <p:cBhvr>
                                        <p:cTn id="7" dur="500"/>
                                        <p:tgtEl>
                                          <p:spTgt spid="3380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3805"/>
                                        </p:tgtEl>
                                        <p:attrNameLst>
                                          <p:attrName>style.visibility</p:attrName>
                                        </p:attrNameLst>
                                      </p:cBhvr>
                                      <p:to>
                                        <p:strVal val="visible"/>
                                      </p:to>
                                    </p:set>
                                    <p:animEffect transition="in" filter="wipe(down)">
                                      <p:cBhvr>
                                        <p:cTn id="15" dur="500"/>
                                        <p:tgtEl>
                                          <p:spTgt spid="33805"/>
                                        </p:tgtEl>
                                      </p:cBhvr>
                                    </p:animEffect>
                                  </p:childTnLst>
                                </p:cTn>
                              </p:par>
                              <p:par>
                                <p:cTn id="16" presetID="22" presetClass="entr" presetSubtype="4" fill="hold" nodeType="withEffect">
                                  <p:stCondLst>
                                    <p:cond delay="0"/>
                                  </p:stCondLst>
                                  <p:childTnLst>
                                    <p:set>
                                      <p:cBhvr>
                                        <p:cTn id="17" dur="1" fill="hold">
                                          <p:stCondLst>
                                            <p:cond delay="0"/>
                                          </p:stCondLst>
                                        </p:cTn>
                                        <p:tgtEl>
                                          <p:spTgt spid="33807"/>
                                        </p:tgtEl>
                                        <p:attrNameLst>
                                          <p:attrName>style.visibility</p:attrName>
                                        </p:attrNameLst>
                                      </p:cBhvr>
                                      <p:to>
                                        <p:strVal val="visible"/>
                                      </p:to>
                                    </p:set>
                                    <p:animEffect transition="in" filter="wipe(down)">
                                      <p:cBhvr>
                                        <p:cTn id="18" dur="500"/>
                                        <p:tgtEl>
                                          <p:spTgt spid="3380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00"/>
                                        <p:tgtEl>
                                          <p:spTgt spid="2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33810"/>
                                        </p:tgtEl>
                                        <p:attrNameLst>
                                          <p:attrName>style.visibility</p:attrName>
                                        </p:attrNameLst>
                                      </p:cBhvr>
                                      <p:to>
                                        <p:strVal val="visible"/>
                                      </p:to>
                                    </p:set>
                                    <p:animEffect transition="in" filter="wipe(down)">
                                      <p:cBhvr>
                                        <p:cTn id="28" dur="500"/>
                                        <p:tgtEl>
                                          <p:spTgt spid="33810"/>
                                        </p:tgtEl>
                                      </p:cBhvr>
                                    </p:animEffect>
                                  </p:childTnLst>
                                </p:cTn>
                              </p:par>
                              <p:par>
                                <p:cTn id="29" presetID="22" presetClass="entr" presetSubtype="4" fill="hold" nodeType="withEffect">
                                  <p:stCondLst>
                                    <p:cond delay="0"/>
                                  </p:stCondLst>
                                  <p:childTnLst>
                                    <p:set>
                                      <p:cBhvr>
                                        <p:cTn id="30" dur="1" fill="hold">
                                          <p:stCondLst>
                                            <p:cond delay="0"/>
                                          </p:stCondLst>
                                        </p:cTn>
                                        <p:tgtEl>
                                          <p:spTgt spid="33812"/>
                                        </p:tgtEl>
                                        <p:attrNameLst>
                                          <p:attrName>style.visibility</p:attrName>
                                        </p:attrNameLst>
                                      </p:cBhvr>
                                      <p:to>
                                        <p:strVal val="visible"/>
                                      </p:to>
                                    </p:set>
                                    <p:animEffect transition="in" filter="wipe(down)">
                                      <p:cBhvr>
                                        <p:cTn id="31" dur="500"/>
                                        <p:tgtEl>
                                          <p:spTgt spid="33812"/>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blinds(horizontal)">
                                      <p:cBhvr>
                                        <p:cTn id="3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33805" grpId="0" bldLvl="0" animBg="1"/>
      <p:bldP spid="16" grpId="0"/>
      <p:bldP spid="21"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10" name="矩形 9"/>
          <p:cNvSpPr/>
          <p:nvPr/>
        </p:nvSpPr>
        <p:spPr>
          <a:xfrm>
            <a:off x="285720" y="785794"/>
            <a:ext cx="1620957" cy="523220"/>
          </a:xfrm>
          <a:prstGeom prst="rect">
            <a:avLst/>
          </a:prstGeom>
        </p:spPr>
        <p:txBody>
          <a:bodyPr wrap="none">
            <a:spAutoFit/>
          </a:bodyPr>
          <a:lstStyle/>
          <a:p>
            <a:r>
              <a:rPr lang="zh-CN" altLang="en-US" sz="2800" b="1" dirty="0" smtClean="0">
                <a:solidFill>
                  <a:srgbClr val="FF0000"/>
                </a:solidFill>
                <a:latin typeface="宋体" panose="02010600030101010101" pitchFamily="2" charset="-122"/>
                <a:ea typeface="宋体" panose="02010600030101010101" pitchFamily="2" charset="-122"/>
              </a:rPr>
              <a:t>问题思考</a:t>
            </a:r>
            <a:endParaRPr lang="zh-CN" altLang="en-US" sz="3200" b="1" dirty="0">
              <a:solidFill>
                <a:srgbClr val="FF0000"/>
              </a:solidFill>
            </a:endParaRPr>
          </a:p>
        </p:txBody>
      </p:sp>
      <p:sp>
        <p:nvSpPr>
          <p:cNvPr id="17" name="矩形 16"/>
          <p:cNvSpPr/>
          <p:nvPr/>
        </p:nvSpPr>
        <p:spPr>
          <a:xfrm>
            <a:off x="928662" y="214290"/>
            <a:ext cx="2646878" cy="584775"/>
          </a:xfrm>
          <a:prstGeom prst="rect">
            <a:avLst/>
          </a:prstGeom>
        </p:spPr>
        <p:txBody>
          <a:bodyPr wrap="none">
            <a:spAutoFit/>
          </a:bodyPr>
          <a:lstStyle/>
          <a:p>
            <a:r>
              <a:rPr lang="zh-CN" altLang="en-US" sz="3200" b="1" dirty="0" smtClean="0">
                <a:solidFill>
                  <a:srgbClr val="0000FF"/>
                </a:solidFill>
              </a:rPr>
              <a:t>认识相似图形</a:t>
            </a:r>
            <a:endParaRPr lang="zh-CN" altLang="en-US" sz="3200" b="1" dirty="0" smtClean="0">
              <a:solidFill>
                <a:srgbClr val="0000FF"/>
              </a:solidFill>
            </a:endParaRPr>
          </a:p>
        </p:txBody>
      </p:sp>
      <p:sp>
        <p:nvSpPr>
          <p:cNvPr id="2" name="Rectangle 11"/>
          <p:cNvSpPr>
            <a:spLocks noChangeArrowheads="1"/>
          </p:cNvSpPr>
          <p:nvPr/>
        </p:nvSpPr>
        <p:spPr bwMode="auto">
          <a:xfrm>
            <a:off x="214282" y="1285860"/>
            <a:ext cx="7858180" cy="95410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2800" b="0" i="0" u="none" strike="noStrike" cap="none" normalizeH="0" baseline="0" dirty="0" smtClean="0">
                <a:ln>
                  <a:noFill/>
                </a:ln>
                <a:solidFill>
                  <a:srgbClr val="FF0000"/>
                </a:solidFill>
                <a:effectLst/>
                <a:latin typeface="+mn-ea"/>
                <a:ea typeface="+mn-ea"/>
                <a:cs typeface="方正书宋_GBK"/>
              </a:rPr>
              <a:t>【</a:t>
            </a:r>
            <a:r>
              <a:rPr kumimoji="0" lang="zh-CN" sz="2800" b="0" i="0" u="none" strike="noStrike" cap="none" normalizeH="0" baseline="0" dirty="0" smtClean="0">
                <a:ln>
                  <a:noFill/>
                </a:ln>
                <a:solidFill>
                  <a:srgbClr val="FF0000"/>
                </a:solidFill>
                <a:effectLst/>
                <a:latin typeface="+mn-ea"/>
                <a:ea typeface="+mn-ea"/>
                <a:cs typeface="方正书宋_GBK"/>
              </a:rPr>
              <a:t>思考</a:t>
            </a:r>
            <a:r>
              <a:rPr kumimoji="0" lang="en-US" altLang="zh-CN" sz="2800" b="0" i="0" u="none" strike="noStrike" cap="none" normalizeH="0" baseline="0" dirty="0" smtClean="0">
                <a:ln>
                  <a:noFill/>
                </a:ln>
                <a:solidFill>
                  <a:srgbClr val="FF0000"/>
                </a:solidFill>
                <a:effectLst/>
                <a:latin typeface="+mn-ea"/>
                <a:ea typeface="+mn-ea"/>
                <a:cs typeface="Times New Roman" panose="02020603050405020304" pitchFamily="18" charset="0"/>
              </a:rPr>
              <a:t>1</a:t>
            </a:r>
            <a:r>
              <a:rPr kumimoji="0" lang="en-US" altLang="zh-CN" sz="2800" b="0" i="0" u="none" strike="noStrike" cap="none" normalizeH="0" baseline="0" dirty="0" smtClean="0">
                <a:ln>
                  <a:noFill/>
                </a:ln>
                <a:solidFill>
                  <a:srgbClr val="FF0000"/>
                </a:solidFill>
                <a:effectLst/>
                <a:latin typeface="+mn-ea"/>
                <a:ea typeface="+mn-ea"/>
                <a:cs typeface="方正书宋_GBK"/>
              </a:rPr>
              <a:t>】</a:t>
            </a:r>
            <a:r>
              <a:rPr kumimoji="0" lang="zh-CN" altLang="en-US" sz="2800" b="0" i="1" u="none" strike="noStrike" cap="none" normalizeH="0" baseline="0" dirty="0" smtClean="0">
                <a:ln>
                  <a:noFill/>
                </a:ln>
                <a:solidFill>
                  <a:srgbClr val="000000"/>
                </a:solidFill>
                <a:effectLst/>
                <a:latin typeface="+mn-ea"/>
                <a:ea typeface="+mn-ea"/>
                <a:cs typeface="方正书宋_GBK"/>
              </a:rPr>
              <a:t>　</a:t>
            </a:r>
            <a:r>
              <a:rPr kumimoji="0" lang="zh-CN" altLang="en-US" sz="2800" b="0" i="0" u="none" strike="noStrike" cap="none" normalizeH="0" baseline="0" dirty="0" smtClean="0">
                <a:ln>
                  <a:noFill/>
                </a:ln>
                <a:solidFill>
                  <a:srgbClr val="000000"/>
                </a:solidFill>
                <a:effectLst/>
                <a:latin typeface="+mn-ea"/>
                <a:ea typeface="+mn-ea"/>
                <a:cs typeface="方正书宋_GBK"/>
              </a:rPr>
              <a:t>以上展示的图片之间有什么特点</a:t>
            </a:r>
            <a:r>
              <a:rPr kumimoji="0" lang="en-US" altLang="zh-CN" sz="2800" b="0" i="0" u="none" strike="noStrike" cap="none" normalizeH="0" baseline="0" dirty="0" smtClean="0">
                <a:ln>
                  <a:noFill/>
                </a:ln>
                <a:solidFill>
                  <a:srgbClr val="000000"/>
                </a:solidFill>
                <a:effectLst/>
                <a:latin typeface="+mn-ea"/>
                <a:ea typeface="+mn-ea"/>
                <a:cs typeface="方正书宋_GBK"/>
              </a:rPr>
              <a:t>?</a:t>
            </a:r>
            <a:r>
              <a:rPr kumimoji="0" lang="zh-CN" altLang="en-US" sz="2800" b="0" i="0" u="none" strike="noStrike" cap="none" normalizeH="0" baseline="0" dirty="0" smtClean="0">
                <a:ln>
                  <a:noFill/>
                </a:ln>
                <a:solidFill>
                  <a:srgbClr val="000000"/>
                </a:solidFill>
                <a:effectLst/>
                <a:latin typeface="+mn-ea"/>
                <a:ea typeface="+mn-ea"/>
                <a:cs typeface="方正书宋_GBK"/>
              </a:rPr>
              <a:t>它们的形状和大小有怎样的关系</a:t>
            </a:r>
            <a:r>
              <a:rPr kumimoji="0" lang="en-US" altLang="zh-CN" sz="2800" b="0" i="0" u="none" strike="noStrike" cap="none" normalizeH="0" baseline="0" dirty="0" smtClean="0">
                <a:ln>
                  <a:noFill/>
                </a:ln>
                <a:solidFill>
                  <a:srgbClr val="000000"/>
                </a:solidFill>
                <a:effectLst/>
                <a:latin typeface="+mn-ea"/>
                <a:ea typeface="+mn-ea"/>
                <a:cs typeface="方正书宋_GBK"/>
              </a:rPr>
              <a:t>?</a:t>
            </a:r>
            <a:endParaRPr kumimoji="0" lang="en-US" altLang="zh-CN" sz="2800" b="0" i="0" u="none" strike="noStrike" cap="none" normalizeH="0" baseline="0" dirty="0" smtClean="0">
              <a:ln>
                <a:noFill/>
              </a:ln>
              <a:solidFill>
                <a:schemeClr val="tx1"/>
              </a:solidFill>
              <a:effectLst/>
              <a:latin typeface="+mn-ea"/>
              <a:ea typeface="+mn-ea"/>
            </a:endParaRPr>
          </a:p>
        </p:txBody>
      </p:sp>
      <p:sp>
        <p:nvSpPr>
          <p:cNvPr id="19" name="矩形 18"/>
          <p:cNvSpPr/>
          <p:nvPr/>
        </p:nvSpPr>
        <p:spPr>
          <a:xfrm>
            <a:off x="1142976" y="2285992"/>
            <a:ext cx="5357834" cy="523220"/>
          </a:xfrm>
          <a:prstGeom prst="rect">
            <a:avLst/>
          </a:prstGeom>
        </p:spPr>
        <p:txBody>
          <a:bodyPr wrap="square">
            <a:spAutoFit/>
          </a:bodyPr>
          <a:lstStyle/>
          <a:p>
            <a:r>
              <a:rPr lang="zh-CN" altLang="en-US" sz="2800" dirty="0" smtClean="0">
                <a:solidFill>
                  <a:srgbClr val="FF0000"/>
                </a:solidFill>
                <a:latin typeface="楷体_GB2312" pitchFamily="49" charset="-122"/>
                <a:ea typeface="楷体_GB2312" pitchFamily="49" charset="-122"/>
              </a:rPr>
              <a:t>它们形状相同、大小不等</a:t>
            </a:r>
            <a:r>
              <a:rPr lang="en-US" sz="2800" i="1" dirty="0" smtClean="0">
                <a:solidFill>
                  <a:srgbClr val="FF0000"/>
                </a:solidFill>
                <a:latin typeface="楷体_GB2312" pitchFamily="49" charset="-122"/>
                <a:ea typeface="楷体_GB2312" pitchFamily="49" charset="-122"/>
              </a:rPr>
              <a:t>.</a:t>
            </a:r>
            <a:endParaRPr lang="zh-CN" altLang="en-US" sz="2800" dirty="0">
              <a:solidFill>
                <a:srgbClr val="FF0000"/>
              </a:solidFill>
              <a:latin typeface="楷体_GB2312" pitchFamily="49" charset="-122"/>
              <a:ea typeface="楷体_GB2312" pitchFamily="49" charset="-122"/>
            </a:endParaRPr>
          </a:p>
        </p:txBody>
      </p:sp>
      <p:sp>
        <p:nvSpPr>
          <p:cNvPr id="1036" name="Rectangle 12"/>
          <p:cNvSpPr>
            <a:spLocks noChangeArrowheads="1"/>
          </p:cNvSpPr>
          <p:nvPr/>
        </p:nvSpPr>
        <p:spPr bwMode="auto">
          <a:xfrm>
            <a:off x="1214414" y="2857496"/>
            <a:ext cx="5143536" cy="5232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solidFill>
                  <a:srgbClr val="FF0000"/>
                </a:solidFill>
                <a:effectLst/>
                <a:latin typeface="楷体_GB2312" pitchFamily="49" charset="-122"/>
                <a:ea typeface="楷体_GB2312" pitchFamily="49" charset="-122"/>
                <a:cs typeface="方正书宋_GBK" charset="-122"/>
              </a:rPr>
              <a:t>形状相同的图形叫做相似图形</a:t>
            </a:r>
            <a:r>
              <a:rPr kumimoji="0" lang="en-US" altLang="zh-CN" sz="2800" b="0" i="1" u="none" strike="noStrike" cap="none" normalizeH="0" baseline="0" dirty="0" smtClean="0">
                <a:ln>
                  <a:noFill/>
                </a:ln>
                <a:solidFill>
                  <a:srgbClr val="FF0000"/>
                </a:solidFill>
                <a:effectLst/>
                <a:latin typeface="楷体_GB2312" pitchFamily="49" charset="-122"/>
                <a:ea typeface="楷体_GB2312" pitchFamily="49" charset="-122"/>
              </a:rPr>
              <a:t>.</a:t>
            </a:r>
            <a:endParaRPr kumimoji="0" lang="en-US" altLang="zh-CN" sz="2800" b="0" i="0" u="none" strike="noStrike" cap="none" normalizeH="0" baseline="0" dirty="0" smtClean="0">
              <a:ln>
                <a:noFill/>
              </a:ln>
              <a:solidFill>
                <a:srgbClr val="FF0000"/>
              </a:solidFill>
              <a:effectLst/>
              <a:latin typeface="楷体_GB2312" pitchFamily="49" charset="-122"/>
              <a:ea typeface="楷体_GB2312" pitchFamily="49" charset="-122"/>
            </a:endParaRPr>
          </a:p>
        </p:txBody>
      </p:sp>
      <p:sp>
        <p:nvSpPr>
          <p:cNvPr id="1037" name="Rectangle 13"/>
          <p:cNvSpPr>
            <a:spLocks noChangeArrowheads="1"/>
          </p:cNvSpPr>
          <p:nvPr/>
        </p:nvSpPr>
        <p:spPr bwMode="auto">
          <a:xfrm>
            <a:off x="357158" y="3429000"/>
            <a:ext cx="8001056" cy="95410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28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charset="-122"/>
              </a:rPr>
              <a:t>【</a:t>
            </a:r>
            <a:r>
              <a:rPr kumimoji="0" lang="zh-CN" sz="28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charset="-122"/>
              </a:rPr>
              <a:t>思考</a:t>
            </a:r>
            <a:r>
              <a:rPr kumimoji="0" lang="en-US" altLang="zh-CN" sz="2800" b="0" i="0" u="none" strike="noStrike" cap="none" normalizeH="0" baseline="0" dirty="0" smtClean="0">
                <a:ln>
                  <a:noFill/>
                </a:ln>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8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charset="-122"/>
              </a:rPr>
              <a:t>】</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全等形一定是相似图形吗</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相似图形一定全等吗</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它们之间有什么关系</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endPar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1038" name="Rectangle 14"/>
          <p:cNvSpPr>
            <a:spLocks noChangeArrowheads="1"/>
          </p:cNvSpPr>
          <p:nvPr/>
        </p:nvSpPr>
        <p:spPr bwMode="auto">
          <a:xfrm>
            <a:off x="642910" y="4357694"/>
            <a:ext cx="7786742" cy="95410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solidFill>
                  <a:srgbClr val="FF0000"/>
                </a:solidFill>
                <a:effectLst/>
                <a:latin typeface="楷体_GB2312" pitchFamily="49" charset="-122"/>
                <a:ea typeface="楷体_GB2312" pitchFamily="49" charset="-122"/>
                <a:cs typeface="方正书宋_GBK" charset="-122"/>
              </a:rPr>
              <a:t>全等图形是相似图形的一种特殊情况</a:t>
            </a:r>
            <a:r>
              <a:rPr kumimoji="0" lang="en-US" altLang="zh-CN" sz="2800" b="0" i="1" u="none" strike="noStrike" cap="none" normalizeH="0" baseline="0" dirty="0" smtClean="0">
                <a:ln>
                  <a:noFill/>
                </a:ln>
                <a:solidFill>
                  <a:srgbClr val="FF0000"/>
                </a:solidFill>
                <a:effectLst/>
                <a:latin typeface="楷体_GB2312" pitchFamily="49" charset="-122"/>
                <a:ea typeface="楷体_GB2312" pitchFamily="49" charset="-122"/>
              </a:rPr>
              <a:t>.</a:t>
            </a:r>
            <a:r>
              <a:rPr kumimoji="0" lang="zh-CN" altLang="en-US" sz="2800" b="0" i="0" u="none" strike="noStrike" cap="none" normalizeH="0" baseline="0" dirty="0" smtClean="0">
                <a:ln>
                  <a:noFill/>
                </a:ln>
                <a:solidFill>
                  <a:srgbClr val="FF0000"/>
                </a:solidFill>
                <a:effectLst/>
                <a:latin typeface="楷体_GB2312" pitchFamily="49" charset="-122"/>
                <a:ea typeface="楷体_GB2312" pitchFamily="49" charset="-122"/>
                <a:cs typeface="方正书宋_GBK" charset="-122"/>
              </a:rPr>
              <a:t>全等图形一定相似，相似图形不一定全等</a:t>
            </a:r>
            <a:r>
              <a:rPr kumimoji="0" lang="en-US" altLang="zh-CN" sz="2800" b="0" i="1" u="none" strike="noStrike" cap="none" normalizeH="0" baseline="0" dirty="0" smtClean="0">
                <a:ln>
                  <a:noFill/>
                </a:ln>
                <a:solidFill>
                  <a:srgbClr val="FF0000"/>
                </a:solidFill>
                <a:effectLst/>
                <a:latin typeface="楷体_GB2312" pitchFamily="49" charset="-122"/>
                <a:ea typeface="楷体_GB2312" pitchFamily="49" charset="-122"/>
              </a:rPr>
              <a:t>.</a:t>
            </a:r>
            <a:endParaRPr kumimoji="0" lang="en-US" altLang="zh-CN" sz="2800" b="0" i="0" u="none" strike="noStrike" cap="none" normalizeH="0" baseline="0" dirty="0" smtClean="0">
              <a:ln>
                <a:noFill/>
              </a:ln>
              <a:solidFill>
                <a:srgbClr val="FF0000"/>
              </a:solidFill>
              <a:effectLst/>
              <a:latin typeface="楷体_GB2312" pitchFamily="49" charset="-122"/>
              <a:ea typeface="楷体_GB2312" pitchFamily="49" charset="-122"/>
            </a:endParaRPr>
          </a:p>
        </p:txBody>
      </p:sp>
      <p:sp>
        <p:nvSpPr>
          <p:cNvPr id="1039" name="Rectangle 15"/>
          <p:cNvSpPr>
            <a:spLocks noChangeArrowheads="1"/>
          </p:cNvSpPr>
          <p:nvPr/>
        </p:nvSpPr>
        <p:spPr bwMode="auto">
          <a:xfrm>
            <a:off x="571500" y="5429885"/>
            <a:ext cx="7281545" cy="95313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2800" b="0" i="0" u="none" strike="noStrike" cap="none" normalizeH="0" baseline="0" dirty="0" smtClean="0">
                <a:ln>
                  <a:noFill/>
                </a:ln>
                <a:solidFill>
                  <a:srgbClr val="FF0000"/>
                </a:solidFill>
                <a:effectLst/>
                <a:latin typeface="+mn-ea"/>
                <a:ea typeface="+mn-ea"/>
                <a:cs typeface="方正书宋_GBK" charset="-122"/>
              </a:rPr>
              <a:t>【</a:t>
            </a:r>
            <a:r>
              <a:rPr kumimoji="0" lang="zh-CN" sz="2800" b="0" i="0" u="none" strike="noStrike" cap="none" normalizeH="0" baseline="0" dirty="0" smtClean="0">
                <a:ln>
                  <a:noFill/>
                </a:ln>
                <a:solidFill>
                  <a:srgbClr val="FF0000"/>
                </a:solidFill>
                <a:effectLst/>
                <a:latin typeface="+mn-ea"/>
                <a:ea typeface="+mn-ea"/>
                <a:cs typeface="方正书宋_GBK" charset="-122"/>
              </a:rPr>
              <a:t>思考</a:t>
            </a:r>
            <a:r>
              <a:rPr kumimoji="0" lang="en-US" altLang="zh-CN" sz="2800" b="0" i="0" u="none" strike="noStrike" cap="none" normalizeH="0" baseline="0" dirty="0" smtClean="0">
                <a:ln>
                  <a:noFill/>
                </a:ln>
                <a:solidFill>
                  <a:srgbClr val="FF0000"/>
                </a:solidFill>
                <a:effectLst/>
                <a:latin typeface="+mn-ea"/>
                <a:ea typeface="+mn-ea"/>
                <a:cs typeface="Times New Roman" panose="02020603050405020304" pitchFamily="18" charset="0"/>
              </a:rPr>
              <a:t>3</a:t>
            </a:r>
            <a:r>
              <a:rPr kumimoji="0" lang="en-US" altLang="zh-CN" sz="2800" b="0" i="0" u="none" strike="noStrike" cap="none" normalizeH="0" baseline="0" dirty="0" smtClean="0">
                <a:ln>
                  <a:noFill/>
                </a:ln>
                <a:solidFill>
                  <a:srgbClr val="FF0000"/>
                </a:solidFill>
                <a:effectLst/>
                <a:latin typeface="+mn-ea"/>
                <a:ea typeface="+mn-ea"/>
                <a:cs typeface="方正书宋_GBK" charset="-122"/>
              </a:rPr>
              <a:t>】</a:t>
            </a:r>
            <a:r>
              <a:rPr kumimoji="0" lang="zh-CN" altLang="en-US" sz="2800" b="0" i="1" u="none" strike="noStrike" cap="none" normalizeH="0" baseline="0" dirty="0" smtClean="0">
                <a:ln>
                  <a:noFill/>
                </a:ln>
                <a:solidFill>
                  <a:srgbClr val="000000"/>
                </a:solidFill>
                <a:effectLst/>
                <a:latin typeface="+mn-ea"/>
                <a:ea typeface="+mn-ea"/>
                <a:cs typeface="方正书宋_GBK" charset="-122"/>
              </a:rPr>
              <a:t>　</a:t>
            </a:r>
            <a:r>
              <a:rPr kumimoji="0" lang="zh-CN" altLang="en-US" sz="2800" b="0" i="0" u="none" strike="noStrike" cap="none" normalizeH="0" baseline="0" dirty="0" smtClean="0">
                <a:ln>
                  <a:noFill/>
                </a:ln>
                <a:solidFill>
                  <a:srgbClr val="000000"/>
                </a:solidFill>
                <a:effectLst/>
                <a:latin typeface="+mn-ea"/>
                <a:ea typeface="+mn-ea"/>
                <a:cs typeface="方正书宋_GBK" charset="-122"/>
              </a:rPr>
              <a:t>你能举出现实生活中一些相似图形的例子吗</a:t>
            </a:r>
            <a:r>
              <a:rPr kumimoji="0" lang="en-US" altLang="zh-CN" sz="2800" b="0" i="0" u="none" strike="noStrike" cap="none" normalizeH="0" baseline="0" dirty="0" smtClean="0">
                <a:ln>
                  <a:noFill/>
                </a:ln>
                <a:solidFill>
                  <a:srgbClr val="000000"/>
                </a:solidFill>
                <a:effectLst/>
                <a:latin typeface="+mn-ea"/>
                <a:ea typeface="+mn-ea"/>
                <a:cs typeface="方正书宋_GBK" charset="-122"/>
              </a:rPr>
              <a:t>?</a:t>
            </a:r>
            <a:endParaRPr kumimoji="0" lang="en-US" altLang="zh-CN" sz="2800" b="0" i="0" u="none" strike="noStrike" cap="none" normalizeH="0" baseline="0" dirty="0" smtClean="0">
              <a:ln>
                <a:noFill/>
              </a:ln>
              <a:solidFill>
                <a:schemeClr val="tx1"/>
              </a:solidFill>
              <a:effectLst/>
              <a:latin typeface="+mn-ea"/>
              <a:ea typeface="+mn-ea"/>
            </a:endParaRPr>
          </a:p>
        </p:txBody>
      </p:sp>
      <p:grpSp>
        <p:nvGrpSpPr>
          <p:cNvPr id="3" name="组合 2"/>
          <p:cNvGrpSpPr/>
          <p:nvPr/>
        </p:nvGrpSpPr>
        <p:grpSpPr>
          <a:xfrm>
            <a:off x="7939111" y="5048262"/>
            <a:ext cx="1071570" cy="1630501"/>
            <a:chOff x="6929454" y="3786196"/>
            <a:chExt cx="1071570" cy="1222876"/>
          </a:xfrm>
        </p:grpSpPr>
        <p:pic>
          <p:nvPicPr>
            <p:cNvPr id="1028" name="Picture 4"/>
            <p:cNvPicPr>
              <a:picLocks noChangeAspect="1" noChangeArrowheads="1"/>
            </p:cNvPicPr>
            <p:nvPr/>
          </p:nvPicPr>
          <p:blipFill>
            <a:blip r:embed="rId2"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3"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24" name="Picture 5"/>
            <p:cNvPicPr>
              <a:picLocks noChangeAspect="1" noChangeArrowheads="1"/>
            </p:cNvPicPr>
            <p:nvPr/>
          </p:nvPicPr>
          <p:blipFill>
            <a:blip r:embed="rId4"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36"/>
                                        </p:tgtEl>
                                        <p:attrNameLst>
                                          <p:attrName>style.visibility</p:attrName>
                                        </p:attrNameLst>
                                      </p:cBhvr>
                                      <p:to>
                                        <p:strVal val="visible"/>
                                      </p:to>
                                    </p:set>
                                    <p:animEffect transition="in" filter="blinds(horizontal)">
                                      <p:cBhvr>
                                        <p:cTn id="12" dur="500"/>
                                        <p:tgtEl>
                                          <p:spTgt spid="103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37"/>
                                        </p:tgtEl>
                                        <p:attrNameLst>
                                          <p:attrName>style.visibility</p:attrName>
                                        </p:attrNameLst>
                                      </p:cBhvr>
                                      <p:to>
                                        <p:strVal val="visible"/>
                                      </p:to>
                                    </p:set>
                                    <p:animEffect transition="in" filter="blinds(horizontal)">
                                      <p:cBhvr>
                                        <p:cTn id="17" dur="500"/>
                                        <p:tgtEl>
                                          <p:spTgt spid="103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038"/>
                                        </p:tgtEl>
                                        <p:attrNameLst>
                                          <p:attrName>style.visibility</p:attrName>
                                        </p:attrNameLst>
                                      </p:cBhvr>
                                      <p:to>
                                        <p:strVal val="visible"/>
                                      </p:to>
                                    </p:set>
                                    <p:animEffect transition="in" filter="wipe(down)">
                                      <p:cBhvr>
                                        <p:cTn id="22" dur="500"/>
                                        <p:tgtEl>
                                          <p:spTgt spid="103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039"/>
                                        </p:tgtEl>
                                        <p:attrNameLst>
                                          <p:attrName>style.visibility</p:attrName>
                                        </p:attrNameLst>
                                      </p:cBhvr>
                                      <p:to>
                                        <p:strVal val="visible"/>
                                      </p:to>
                                    </p:set>
                                    <p:animEffect transition="in" filter="wipe(down)">
                                      <p:cBhvr>
                                        <p:cTn id="27" dur="500"/>
                                        <p:tgtEl>
                                          <p:spTgt spid="10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036" grpId="0" bldLvl="0" animBg="1"/>
      <p:bldP spid="1037" grpId="0" bldLvl="0" animBg="1"/>
      <p:bldP spid="1038" grpId="0" bldLvl="0" animBg="1"/>
      <p:bldP spid="1039"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38913" name="Rectangle 1"/>
          <p:cNvSpPr>
            <a:spLocks noChangeArrowheads="1"/>
          </p:cNvSpPr>
          <p:nvPr/>
        </p:nvSpPr>
        <p:spPr bwMode="auto">
          <a:xfrm>
            <a:off x="928662" y="214290"/>
            <a:ext cx="3143272" cy="5232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solidFill>
                  <a:srgbClr val="FF00FF"/>
                </a:solidFill>
                <a:effectLst/>
                <a:latin typeface="宋体" panose="02010600030101010101" pitchFamily="2" charset="-122"/>
                <a:ea typeface="宋体" panose="02010600030101010101" pitchFamily="2" charset="-122"/>
                <a:cs typeface="方正黑体_GBK"/>
              </a:rPr>
              <a:t>相似图形的特征</a:t>
            </a:r>
            <a:endPar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pic>
        <p:nvPicPr>
          <p:cNvPr id="38914" name="Picture 2" descr="C:\Documents and Settings\Administrator\Application Data\Tencent\Users\619843129\QQ\WinTemp\RichOle\2CL69T(W)9K%L3UFUHG2~OE.png"/>
          <p:cNvPicPr>
            <a:picLocks noChangeAspect="1" noChangeArrowheads="1"/>
          </p:cNvPicPr>
          <p:nvPr/>
        </p:nvPicPr>
        <p:blipFill>
          <a:blip r:embed="rId2"/>
          <a:srcRect/>
          <a:stretch>
            <a:fillRect/>
          </a:stretch>
        </p:blipFill>
        <p:spPr bwMode="auto">
          <a:xfrm>
            <a:off x="571472" y="1214422"/>
            <a:ext cx="7233098" cy="1357322"/>
          </a:xfrm>
          <a:prstGeom prst="rect">
            <a:avLst/>
          </a:prstGeom>
          <a:noFill/>
        </p:spPr>
      </p:pic>
      <p:sp>
        <p:nvSpPr>
          <p:cNvPr id="38915" name="Rectangle 3"/>
          <p:cNvSpPr>
            <a:spLocks noChangeArrowheads="1"/>
          </p:cNvSpPr>
          <p:nvPr/>
        </p:nvSpPr>
        <p:spPr bwMode="auto">
          <a:xfrm>
            <a:off x="785786" y="714356"/>
            <a:ext cx="6572296" cy="5232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观察下列每组图形，是不是相似图形</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endPar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38916" name="Rectangle 4"/>
          <p:cNvSpPr>
            <a:spLocks noChangeArrowheads="1"/>
          </p:cNvSpPr>
          <p:nvPr/>
        </p:nvSpPr>
        <p:spPr bwMode="auto">
          <a:xfrm>
            <a:off x="214282" y="5072074"/>
            <a:ext cx="5715040" cy="83099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相似图形是否可以看作其中一个图形是由另一个图形放大或缩小得到的</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10" name="矩形 9"/>
          <p:cNvSpPr/>
          <p:nvPr/>
        </p:nvSpPr>
        <p:spPr>
          <a:xfrm>
            <a:off x="214282" y="2571744"/>
            <a:ext cx="1415772" cy="461665"/>
          </a:xfrm>
          <a:prstGeom prst="rect">
            <a:avLst/>
          </a:prstGeom>
        </p:spPr>
        <p:txBody>
          <a:bodyPr wrap="none">
            <a:spAutoFit/>
          </a:bodyPr>
          <a:lstStyle/>
          <a:p>
            <a:pPr lvl="0"/>
            <a:r>
              <a:rPr lang="zh-CN" altLang="zh-CN" sz="2400" dirty="0" smtClean="0">
                <a:solidFill>
                  <a:srgbClr val="FF0000"/>
                </a:solidFill>
                <a:latin typeface="宋体" panose="02010600030101010101" pitchFamily="2" charset="-122"/>
                <a:ea typeface="宋体" panose="02010600030101010101" pitchFamily="2" charset="-122"/>
                <a:cs typeface="方正书宋_GBK" charset="-122"/>
              </a:rPr>
              <a:t>【</a:t>
            </a:r>
            <a:r>
              <a:rPr lang="zh-CN" altLang="en-US" sz="2400" dirty="0" smtClean="0">
                <a:solidFill>
                  <a:srgbClr val="FF0000"/>
                </a:solidFill>
                <a:latin typeface="宋体" panose="02010600030101010101" pitchFamily="2" charset="-122"/>
                <a:ea typeface="宋体" panose="02010600030101010101" pitchFamily="2" charset="-122"/>
                <a:cs typeface="方正书宋_GBK" charset="-122"/>
              </a:rPr>
              <a:t>思考</a:t>
            </a:r>
            <a:r>
              <a:rPr lang="zh-CN" altLang="zh-CN" sz="2400" dirty="0" smtClean="0">
                <a:solidFill>
                  <a:srgbClr val="FF0000"/>
                </a:solidFill>
                <a:latin typeface="宋体" panose="02010600030101010101" pitchFamily="2" charset="-122"/>
                <a:ea typeface="宋体" panose="02010600030101010101" pitchFamily="2" charset="-122"/>
                <a:cs typeface="方正书宋_GBK" charset="-122"/>
              </a:rPr>
              <a:t>】</a:t>
            </a:r>
            <a:endParaRPr lang="zh-CN" altLang="zh-CN" sz="2400" dirty="0" smtClean="0">
              <a:solidFill>
                <a:srgbClr val="FF0000"/>
              </a:solidFill>
              <a:latin typeface="Arial" panose="020B0604020202020204" pitchFamily="34" charset="0"/>
              <a:ea typeface="宋体" panose="02010600030101010101" pitchFamily="2" charset="-122"/>
            </a:endParaRPr>
          </a:p>
        </p:txBody>
      </p:sp>
      <p:sp>
        <p:nvSpPr>
          <p:cNvPr id="11" name="矩形 10"/>
          <p:cNvSpPr/>
          <p:nvPr/>
        </p:nvSpPr>
        <p:spPr>
          <a:xfrm>
            <a:off x="214282" y="3000372"/>
            <a:ext cx="5843604" cy="461665"/>
          </a:xfrm>
          <a:prstGeom prst="rect">
            <a:avLst/>
          </a:prstGeom>
        </p:spPr>
        <p:txBody>
          <a:bodyPr wrap="square">
            <a:spAutoFit/>
          </a:bodyPr>
          <a:lstStyle/>
          <a:p>
            <a:pPr lvl="0" eaLnBrk="0" hangingPunct="0"/>
            <a:r>
              <a:rPr lang="en-US" altLang="zh-CN" sz="2400" dirty="0" smtClean="0">
                <a:solidFill>
                  <a:srgbClr val="000000"/>
                </a:solidFill>
                <a:latin typeface="宋体" panose="02010600030101010101" pitchFamily="2" charset="-122"/>
                <a:ea typeface="宋体" panose="02010600030101010101" pitchFamily="2" charset="-122"/>
                <a:cs typeface="方正书宋_GBK" charset="-122"/>
              </a:rPr>
              <a:t>(</a:t>
            </a:r>
            <a:r>
              <a:rPr lang="en-US" altLang="zh-CN" sz="24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400" dirty="0" smtClean="0">
                <a:solidFill>
                  <a:srgbClr val="000000"/>
                </a:solidFill>
                <a:latin typeface="宋体" panose="02010600030101010101" pitchFamily="2" charset="-122"/>
                <a:ea typeface="宋体" panose="02010600030101010101" pitchFamily="2" charset="-122"/>
                <a:cs typeface="方正书宋_GBK" charset="-122"/>
              </a:rPr>
              <a:t>)</a:t>
            </a:r>
            <a:r>
              <a:rPr lang="zh-CN" altLang="en-US" sz="2400" dirty="0" smtClean="0">
                <a:solidFill>
                  <a:srgbClr val="000000"/>
                </a:solidFill>
                <a:latin typeface="宋体" panose="02010600030101010101" pitchFamily="2" charset="-122"/>
                <a:ea typeface="宋体" panose="02010600030101010101" pitchFamily="2" charset="-122"/>
                <a:cs typeface="方正书宋_GBK" charset="-122"/>
              </a:rPr>
              <a:t>两个相似的平面图形之间有什么关系</a:t>
            </a:r>
            <a:r>
              <a:rPr lang="en-US" altLang="zh-CN" sz="2400" dirty="0" smtClean="0">
                <a:solidFill>
                  <a:srgbClr val="000000"/>
                </a:solidFill>
                <a:latin typeface="宋体" panose="02010600030101010101" pitchFamily="2" charset="-122"/>
                <a:ea typeface="宋体" panose="02010600030101010101" pitchFamily="2" charset="-122"/>
                <a:cs typeface="方正书宋_GBK" charset="-122"/>
              </a:rPr>
              <a:t>?</a:t>
            </a:r>
            <a:endParaRPr lang="en-US" altLang="zh-CN" sz="2400" dirty="0" smtClean="0">
              <a:solidFill>
                <a:prstClr val="black"/>
              </a:solidFill>
              <a:latin typeface="Arial" panose="020B0604020202020204" pitchFamily="34" charset="0"/>
              <a:ea typeface="宋体" panose="02010600030101010101" pitchFamily="2" charset="-122"/>
            </a:endParaRPr>
          </a:p>
        </p:txBody>
      </p:sp>
      <p:sp>
        <p:nvSpPr>
          <p:cNvPr id="12" name="矩形 11"/>
          <p:cNvSpPr/>
          <p:nvPr/>
        </p:nvSpPr>
        <p:spPr>
          <a:xfrm>
            <a:off x="214282" y="3500438"/>
            <a:ext cx="5919818" cy="461665"/>
          </a:xfrm>
          <a:prstGeom prst="rect">
            <a:avLst/>
          </a:prstGeom>
        </p:spPr>
        <p:txBody>
          <a:bodyPr wrap="square">
            <a:spAutoFit/>
          </a:bodyPr>
          <a:lstStyle/>
          <a:p>
            <a:pPr lvl="0" eaLnBrk="0" hangingPunct="0"/>
            <a:r>
              <a:rPr lang="en-US" altLang="zh-CN" sz="2400" dirty="0" smtClean="0">
                <a:solidFill>
                  <a:srgbClr val="000000"/>
                </a:solidFill>
                <a:latin typeface="宋体" panose="02010600030101010101" pitchFamily="2" charset="-122"/>
                <a:ea typeface="宋体" panose="02010600030101010101" pitchFamily="2" charset="-122"/>
                <a:cs typeface="方正书宋_GBK" charset="-122"/>
              </a:rPr>
              <a:t>(</a:t>
            </a:r>
            <a:r>
              <a:rPr lang="en-US" altLang="zh-CN" sz="24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400" dirty="0" smtClean="0">
                <a:solidFill>
                  <a:srgbClr val="000000"/>
                </a:solidFill>
                <a:latin typeface="宋体" panose="02010600030101010101" pitchFamily="2" charset="-122"/>
                <a:ea typeface="宋体" panose="02010600030101010101" pitchFamily="2" charset="-122"/>
                <a:cs typeface="方正书宋_GBK" charset="-122"/>
              </a:rPr>
              <a:t>)</a:t>
            </a:r>
            <a:r>
              <a:rPr lang="zh-CN" altLang="en-US" sz="2400" dirty="0" smtClean="0">
                <a:solidFill>
                  <a:srgbClr val="000000"/>
                </a:solidFill>
                <a:latin typeface="宋体" panose="02010600030101010101" pitchFamily="2" charset="-122"/>
                <a:ea typeface="宋体" panose="02010600030101010101" pitchFamily="2" charset="-122"/>
                <a:cs typeface="方正书宋_GBK" charset="-122"/>
              </a:rPr>
              <a:t>两个相似图形的主要特征是什么</a:t>
            </a:r>
            <a:r>
              <a:rPr lang="en-US" altLang="zh-CN" sz="2400" dirty="0" smtClean="0">
                <a:solidFill>
                  <a:srgbClr val="000000"/>
                </a:solidFill>
                <a:latin typeface="宋体" panose="02010600030101010101" pitchFamily="2" charset="-122"/>
                <a:ea typeface="宋体" panose="02010600030101010101" pitchFamily="2" charset="-122"/>
                <a:cs typeface="方正书宋_GBK" charset="-122"/>
              </a:rPr>
              <a:t>?</a:t>
            </a:r>
            <a:endParaRPr lang="en-US" altLang="zh-CN" sz="2400" dirty="0" smtClean="0">
              <a:solidFill>
                <a:prstClr val="black"/>
              </a:solidFill>
              <a:latin typeface="Arial" panose="020B0604020202020204" pitchFamily="34" charset="0"/>
              <a:ea typeface="宋体" panose="02010600030101010101" pitchFamily="2" charset="-122"/>
            </a:endParaRPr>
          </a:p>
        </p:txBody>
      </p:sp>
      <p:sp>
        <p:nvSpPr>
          <p:cNvPr id="13" name="矩形 12"/>
          <p:cNvSpPr/>
          <p:nvPr/>
        </p:nvSpPr>
        <p:spPr>
          <a:xfrm>
            <a:off x="214282" y="4000504"/>
            <a:ext cx="5068917" cy="461665"/>
          </a:xfrm>
          <a:prstGeom prst="rect">
            <a:avLst/>
          </a:prstGeom>
        </p:spPr>
        <p:txBody>
          <a:bodyPr wrap="square">
            <a:spAutoFit/>
          </a:bodyPr>
          <a:lstStyle/>
          <a:p>
            <a:pPr lvl="0" eaLnBrk="0" hangingPunct="0"/>
            <a:r>
              <a:rPr lang="en-US" altLang="zh-CN" sz="2400" dirty="0" smtClean="0">
                <a:solidFill>
                  <a:srgbClr val="000000"/>
                </a:solidFill>
                <a:latin typeface="宋体" panose="02010600030101010101" pitchFamily="2" charset="-122"/>
                <a:ea typeface="宋体" panose="02010600030101010101" pitchFamily="2" charset="-122"/>
                <a:cs typeface="方正书宋_GBK" charset="-122"/>
              </a:rPr>
              <a:t>(</a:t>
            </a:r>
            <a:r>
              <a:rPr lang="en-US" altLang="zh-CN" sz="24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400" dirty="0" smtClean="0">
                <a:solidFill>
                  <a:srgbClr val="000000"/>
                </a:solidFill>
                <a:latin typeface="宋体" panose="02010600030101010101" pitchFamily="2" charset="-122"/>
                <a:ea typeface="宋体" panose="02010600030101010101" pitchFamily="2" charset="-122"/>
                <a:cs typeface="方正书宋_GBK" charset="-122"/>
              </a:rPr>
              <a:t>)</a:t>
            </a:r>
            <a:r>
              <a:rPr lang="zh-CN" altLang="en-US" sz="2400" dirty="0" smtClean="0">
                <a:solidFill>
                  <a:srgbClr val="000000"/>
                </a:solidFill>
                <a:latin typeface="宋体" panose="02010600030101010101" pitchFamily="2" charset="-122"/>
                <a:ea typeface="宋体" panose="02010600030101010101" pitchFamily="2" charset="-122"/>
                <a:cs typeface="方正书宋_GBK" charset="-122"/>
              </a:rPr>
              <a:t>如何判定两个图形是相似图形</a:t>
            </a:r>
            <a:r>
              <a:rPr lang="en-US" altLang="zh-CN" sz="2400" dirty="0" smtClean="0">
                <a:solidFill>
                  <a:srgbClr val="000000"/>
                </a:solidFill>
                <a:latin typeface="宋体" panose="02010600030101010101" pitchFamily="2" charset="-122"/>
                <a:ea typeface="宋体" panose="02010600030101010101" pitchFamily="2" charset="-122"/>
                <a:cs typeface="方正书宋_GBK" charset="-122"/>
              </a:rPr>
              <a:t>?</a:t>
            </a:r>
            <a:endParaRPr lang="en-US" altLang="zh-CN" sz="2400" dirty="0" smtClean="0">
              <a:solidFill>
                <a:prstClr val="black"/>
              </a:solidFill>
              <a:latin typeface="Arial" panose="020B0604020202020204" pitchFamily="34" charset="0"/>
              <a:ea typeface="宋体" panose="02010600030101010101" pitchFamily="2" charset="-122"/>
            </a:endParaRPr>
          </a:p>
        </p:txBody>
      </p:sp>
      <p:sp>
        <p:nvSpPr>
          <p:cNvPr id="14" name="矩形 13"/>
          <p:cNvSpPr/>
          <p:nvPr/>
        </p:nvSpPr>
        <p:spPr>
          <a:xfrm>
            <a:off x="214282" y="4500570"/>
            <a:ext cx="5572164" cy="461665"/>
          </a:xfrm>
          <a:prstGeom prst="rect">
            <a:avLst/>
          </a:prstGeom>
        </p:spPr>
        <p:txBody>
          <a:bodyPr wrap="square">
            <a:spAutoFit/>
          </a:bodyPr>
          <a:lstStyle/>
          <a:p>
            <a:pPr lvl="0" eaLnBrk="0" hangingPunct="0"/>
            <a:r>
              <a:rPr lang="en-US" altLang="zh-CN" sz="2400" dirty="0" smtClean="0">
                <a:solidFill>
                  <a:srgbClr val="000000"/>
                </a:solidFill>
                <a:latin typeface="宋体" panose="02010600030101010101" pitchFamily="2" charset="-122"/>
                <a:ea typeface="宋体" panose="02010600030101010101" pitchFamily="2" charset="-122"/>
                <a:cs typeface="方正书宋_GBK" charset="-122"/>
              </a:rPr>
              <a:t>(</a:t>
            </a:r>
            <a:r>
              <a:rPr lang="en-US" altLang="zh-CN" sz="24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400" dirty="0" smtClean="0">
                <a:solidFill>
                  <a:srgbClr val="000000"/>
                </a:solidFill>
                <a:latin typeface="宋体" panose="02010600030101010101" pitchFamily="2" charset="-122"/>
                <a:ea typeface="宋体" panose="02010600030101010101" pitchFamily="2" charset="-122"/>
                <a:cs typeface="方正书宋_GBK" charset="-122"/>
              </a:rPr>
              <a:t>)</a:t>
            </a:r>
            <a:r>
              <a:rPr lang="zh-CN" altLang="en-US" sz="2400" dirty="0" smtClean="0">
                <a:solidFill>
                  <a:srgbClr val="000000"/>
                </a:solidFill>
                <a:latin typeface="宋体" panose="02010600030101010101" pitchFamily="2" charset="-122"/>
                <a:ea typeface="宋体" panose="02010600030101010101" pitchFamily="2" charset="-122"/>
                <a:cs typeface="方正书宋_GBK" charset="-122"/>
              </a:rPr>
              <a:t>相似图形的大小是不是一定相等</a:t>
            </a:r>
            <a:r>
              <a:rPr lang="en-US" altLang="zh-CN" sz="2400" dirty="0" smtClean="0">
                <a:solidFill>
                  <a:srgbClr val="000000"/>
                </a:solidFill>
                <a:latin typeface="宋体" panose="02010600030101010101" pitchFamily="2" charset="-122"/>
                <a:ea typeface="宋体" panose="02010600030101010101" pitchFamily="2" charset="-122"/>
                <a:cs typeface="方正书宋_GBK" charset="-122"/>
              </a:rPr>
              <a:t>?</a:t>
            </a:r>
            <a:endParaRPr lang="en-US" altLang="zh-CN" sz="2400" dirty="0" smtClean="0">
              <a:solidFill>
                <a:prstClr val="black"/>
              </a:solidFill>
              <a:latin typeface="Arial" panose="020B0604020202020204" pitchFamily="34" charset="0"/>
              <a:ea typeface="宋体" panose="02010600030101010101" pitchFamily="2" charset="-122"/>
            </a:endParaRPr>
          </a:p>
        </p:txBody>
      </p:sp>
      <p:sp>
        <p:nvSpPr>
          <p:cNvPr id="38917" name="Rectangle 5"/>
          <p:cNvSpPr>
            <a:spLocks noChangeArrowheads="1"/>
          </p:cNvSpPr>
          <p:nvPr/>
        </p:nvSpPr>
        <p:spPr bwMode="auto">
          <a:xfrm>
            <a:off x="5857884" y="2643182"/>
            <a:ext cx="2786082" cy="378565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2400" b="0" i="0" u="none" strike="noStrike" cap="none" normalizeH="0" baseline="0" dirty="0" smtClean="0">
                <a:ln>
                  <a:noFill/>
                </a:ln>
                <a:solidFill>
                  <a:srgbClr val="FF0000"/>
                </a:solidFill>
                <a:effectLst/>
                <a:latin typeface="+mn-ea"/>
                <a:ea typeface="+mn-ea"/>
                <a:cs typeface="方正书宋_GBK"/>
              </a:rPr>
              <a:t>【</a:t>
            </a:r>
            <a:r>
              <a:rPr kumimoji="0" lang="zh-CN" sz="2400" b="0" i="0" u="none" strike="noStrike" cap="none" normalizeH="0" baseline="0" dirty="0" smtClean="0">
                <a:ln>
                  <a:noFill/>
                </a:ln>
                <a:solidFill>
                  <a:srgbClr val="FF0000"/>
                </a:solidFill>
                <a:effectLst/>
                <a:latin typeface="+mn-ea"/>
                <a:ea typeface="+mn-ea"/>
                <a:cs typeface="方正书宋_GBK"/>
              </a:rPr>
              <a:t>结论</a:t>
            </a:r>
            <a:r>
              <a:rPr kumimoji="0" lang="zh-CN" altLang="zh-CN" sz="2400" b="0" i="0" u="none" strike="noStrike" cap="none" normalizeH="0" baseline="0" dirty="0" smtClean="0">
                <a:ln>
                  <a:noFill/>
                </a:ln>
                <a:solidFill>
                  <a:srgbClr val="FF0000"/>
                </a:solidFill>
                <a:effectLst/>
                <a:latin typeface="+mn-ea"/>
                <a:ea typeface="+mn-ea"/>
                <a:cs typeface="方正书宋_GBK"/>
              </a:rPr>
              <a:t>】</a:t>
            </a:r>
            <a:r>
              <a:rPr kumimoji="0" lang="zh-CN" sz="2400" b="1" i="0" u="none" strike="noStrike" cap="none" normalizeH="0" baseline="0" dirty="0" smtClean="0">
                <a:ln>
                  <a:noFill/>
                </a:ln>
                <a:solidFill>
                  <a:srgbClr val="000000"/>
                </a:solidFill>
                <a:effectLst/>
                <a:latin typeface="楷体_GB2312" pitchFamily="49" charset="-122"/>
                <a:ea typeface="楷体_GB2312" pitchFamily="49" charset="-122"/>
                <a:cs typeface="方正书宋_GBK"/>
              </a:rPr>
              <a:t>相似图形的特征是</a:t>
            </a:r>
            <a:r>
              <a:rPr kumimoji="0" lang="en-US" altLang="zh-CN" sz="2400" b="1" i="0" u="none" strike="noStrike" cap="none" normalizeH="0" baseline="0" dirty="0" smtClean="0">
                <a:ln>
                  <a:noFill/>
                </a:ln>
                <a:solidFill>
                  <a:srgbClr val="000000"/>
                </a:solidFill>
                <a:effectLst/>
                <a:latin typeface="楷体_GB2312" pitchFamily="49" charset="-122"/>
                <a:ea typeface="楷体_GB2312" pitchFamily="49" charset="-122"/>
                <a:cs typeface="方正书宋_GBK"/>
              </a:rPr>
              <a:t>:</a:t>
            </a:r>
            <a:r>
              <a:rPr kumimoji="0" lang="zh-CN" altLang="en-US" sz="2400" b="1" i="0" u="none" strike="noStrike" cap="none" normalizeH="0" baseline="0" dirty="0" smtClean="0">
                <a:ln>
                  <a:noFill/>
                </a:ln>
                <a:solidFill>
                  <a:srgbClr val="000000"/>
                </a:solidFill>
                <a:effectLst/>
                <a:latin typeface="楷体_GB2312" pitchFamily="49" charset="-122"/>
                <a:ea typeface="楷体_GB2312" pitchFamily="49" charset="-122"/>
                <a:cs typeface="方正书宋_GBK"/>
              </a:rPr>
              <a:t>形状相同</a:t>
            </a:r>
            <a:r>
              <a:rPr kumimoji="0" lang="en-US" altLang="zh-CN" sz="2400" b="1" i="1" u="none" strike="noStrike" cap="none" normalizeH="0" baseline="0" dirty="0" smtClean="0">
                <a:ln>
                  <a:noFill/>
                </a:ln>
                <a:solidFill>
                  <a:srgbClr val="000000"/>
                </a:solidFill>
                <a:effectLst/>
                <a:latin typeface="楷体_GB2312" pitchFamily="49" charset="-122"/>
                <a:ea typeface="楷体_GB2312" pitchFamily="49" charset="-122"/>
              </a:rPr>
              <a:t>.</a:t>
            </a:r>
            <a:r>
              <a:rPr kumimoji="0" lang="zh-CN" altLang="en-US" sz="2400" b="1" i="0" u="none" strike="noStrike" cap="none" normalizeH="0" baseline="0" dirty="0" smtClean="0">
                <a:ln>
                  <a:noFill/>
                </a:ln>
                <a:solidFill>
                  <a:srgbClr val="000000"/>
                </a:solidFill>
                <a:effectLst/>
                <a:latin typeface="楷体_GB2312" pitchFamily="49" charset="-122"/>
                <a:ea typeface="楷体_GB2312" pitchFamily="49" charset="-122"/>
                <a:cs typeface="方正书宋_GBK"/>
              </a:rPr>
              <a:t>两个图形的形状相同，则两个图形就是相似图形</a:t>
            </a:r>
            <a:r>
              <a:rPr kumimoji="0" lang="en-US" altLang="zh-CN" sz="2400" b="1" i="1" u="none" strike="noStrike" cap="none" normalizeH="0" baseline="0" dirty="0" smtClean="0">
                <a:ln>
                  <a:noFill/>
                </a:ln>
                <a:solidFill>
                  <a:srgbClr val="000000"/>
                </a:solidFill>
                <a:effectLst/>
                <a:latin typeface="楷体_GB2312" pitchFamily="49" charset="-122"/>
                <a:ea typeface="楷体_GB2312" pitchFamily="49" charset="-122"/>
              </a:rPr>
              <a:t>.</a:t>
            </a:r>
            <a:r>
              <a:rPr kumimoji="0" lang="zh-CN" altLang="en-US" sz="2400" b="1" i="0" u="none" strike="noStrike" cap="none" normalizeH="0" baseline="0" dirty="0" smtClean="0">
                <a:ln>
                  <a:noFill/>
                </a:ln>
                <a:solidFill>
                  <a:srgbClr val="000000"/>
                </a:solidFill>
                <a:effectLst/>
                <a:latin typeface="楷体_GB2312" pitchFamily="49" charset="-122"/>
                <a:ea typeface="楷体_GB2312" pitchFamily="49" charset="-122"/>
                <a:cs typeface="方正书宋_GBK"/>
              </a:rPr>
              <a:t>相似图形的大小不一定相等，其中一个图形可以看作是由另一个图形放大或缩小得到的</a:t>
            </a:r>
            <a:r>
              <a:rPr kumimoji="0" lang="en-US" altLang="zh-CN" sz="2400" b="1" i="1" u="none" strike="noStrike" cap="none" normalizeH="0" baseline="0" dirty="0" smtClean="0">
                <a:ln>
                  <a:noFill/>
                </a:ln>
                <a:solidFill>
                  <a:srgbClr val="000000"/>
                </a:solidFill>
                <a:effectLst/>
                <a:latin typeface="楷体_GB2312" pitchFamily="49" charset="-122"/>
                <a:ea typeface="楷体_GB2312" pitchFamily="49" charset="-122"/>
              </a:rPr>
              <a:t>.</a:t>
            </a:r>
            <a:endParaRPr kumimoji="0" lang="en-US" altLang="zh-CN" sz="2400" b="1" i="0" u="none" strike="noStrike" cap="none" normalizeH="0" baseline="0" dirty="0" smtClean="0">
              <a:ln>
                <a:noFill/>
              </a:ln>
              <a:solidFill>
                <a:schemeClr val="tx1"/>
              </a:solidFill>
              <a:effectLst/>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8915"/>
                                        </p:tgtEl>
                                        <p:attrNameLst>
                                          <p:attrName>style.visibility</p:attrName>
                                        </p:attrNameLst>
                                      </p:cBhvr>
                                      <p:to>
                                        <p:strVal val="visible"/>
                                      </p:to>
                                    </p:set>
                                    <p:animEffect transition="in" filter="blinds(horizontal)">
                                      <p:cBhvr>
                                        <p:cTn id="7" dur="500"/>
                                        <p:tgtEl>
                                          <p:spTgt spid="389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8914"/>
                                        </p:tgtEl>
                                        <p:attrNameLst>
                                          <p:attrName>style.visibility</p:attrName>
                                        </p:attrNameLst>
                                      </p:cBhvr>
                                      <p:to>
                                        <p:strVal val="visible"/>
                                      </p:to>
                                    </p:set>
                                    <p:animEffect transition="in" filter="blinds(horizontal)">
                                      <p:cBhvr>
                                        <p:cTn id="12" dur="500"/>
                                        <p:tgtEl>
                                          <p:spTgt spid="389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linds(horizont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linds(horizontal)">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8916"/>
                                        </p:tgtEl>
                                        <p:attrNameLst>
                                          <p:attrName>style.visibility</p:attrName>
                                        </p:attrNameLst>
                                      </p:cBhvr>
                                      <p:to>
                                        <p:strVal val="visible"/>
                                      </p:to>
                                    </p:set>
                                    <p:animEffect transition="in" filter="wipe(down)">
                                      <p:cBhvr>
                                        <p:cTn id="42" dur="500"/>
                                        <p:tgtEl>
                                          <p:spTgt spid="38916"/>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38917"/>
                                        </p:tgtEl>
                                        <p:attrNameLst>
                                          <p:attrName>style.visibility</p:attrName>
                                        </p:attrNameLst>
                                      </p:cBhvr>
                                      <p:to>
                                        <p:strVal val="visible"/>
                                      </p:to>
                                    </p:set>
                                    <p:animEffect transition="in" filter="blinds(horizontal)">
                                      <p:cBhvr>
                                        <p:cTn id="47" dur="500"/>
                                        <p:tgtEl>
                                          <p:spTgt spid="389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bldLvl="0" animBg="1"/>
      <p:bldP spid="38916" grpId="0" bldLvl="0" animBg="1"/>
      <p:bldP spid="10" grpId="0"/>
      <p:bldP spid="11" grpId="0"/>
      <p:bldP spid="12" grpId="0"/>
      <p:bldP spid="13" grpId="0"/>
      <p:bldP spid="14" grpId="0"/>
      <p:bldP spid="38917"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37889" name="Picture 1" descr="id:2147496253;FounderCES"/>
          <p:cNvPicPr>
            <a:picLocks noChangeAspect="1" noChangeArrowheads="1"/>
          </p:cNvPicPr>
          <p:nvPr/>
        </p:nvPicPr>
        <p:blipFill>
          <a:blip r:embed="rId2"/>
          <a:srcRect/>
          <a:stretch>
            <a:fillRect/>
          </a:stretch>
        </p:blipFill>
        <p:spPr bwMode="auto">
          <a:xfrm>
            <a:off x="857224" y="285728"/>
            <a:ext cx="857256" cy="428628"/>
          </a:xfrm>
          <a:prstGeom prst="rect">
            <a:avLst/>
          </a:prstGeom>
          <a:noFill/>
          <a:ln w="9525">
            <a:noFill/>
            <a:miter lim="800000"/>
            <a:headEnd/>
            <a:tailEnd/>
          </a:ln>
        </p:spPr>
      </p:pic>
      <p:pic>
        <p:nvPicPr>
          <p:cNvPr id="37890" name="Picture 2" descr="C:\Documents and Settings\Administrator\Application Data\Tencent\Users\619843129\QQ\WinTemp\RichOle\]5[T4K89T@}J}$({7ZYR0IO.png"/>
          <p:cNvPicPr>
            <a:picLocks noChangeAspect="1" noChangeArrowheads="1"/>
          </p:cNvPicPr>
          <p:nvPr/>
        </p:nvPicPr>
        <p:blipFill>
          <a:blip r:embed="rId3"/>
          <a:srcRect l="6769" t="2336" r="14711"/>
          <a:stretch>
            <a:fillRect/>
          </a:stretch>
        </p:blipFill>
        <p:spPr bwMode="auto">
          <a:xfrm>
            <a:off x="3714744" y="1428736"/>
            <a:ext cx="4857784" cy="2286016"/>
          </a:xfrm>
          <a:prstGeom prst="rect">
            <a:avLst/>
          </a:prstGeom>
          <a:noFill/>
        </p:spPr>
      </p:pic>
      <p:sp>
        <p:nvSpPr>
          <p:cNvPr id="37891" name="Rectangle 3"/>
          <p:cNvSpPr>
            <a:spLocks noChangeArrowheads="1"/>
          </p:cNvSpPr>
          <p:nvPr/>
        </p:nvSpPr>
        <p:spPr bwMode="auto">
          <a:xfrm>
            <a:off x="214282" y="285728"/>
            <a:ext cx="7929618" cy="95410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如图所示的是一个女孩从平面镜和哈哈镜里看到的自己的形象，这些镜中的形象相似吗</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endPar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37892" name="Rectangle 4"/>
          <p:cNvSpPr>
            <a:spLocks noChangeArrowheads="1"/>
          </p:cNvSpPr>
          <p:nvPr/>
        </p:nvSpPr>
        <p:spPr bwMode="auto">
          <a:xfrm>
            <a:off x="214282" y="1214422"/>
            <a:ext cx="3643338" cy="267765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charset="-122"/>
              </a:rPr>
              <a:t>【</a:t>
            </a:r>
            <a:r>
              <a:rPr kumimoji="0" 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charset="-122"/>
              </a:rPr>
              <a:t>思考</a:t>
            </a:r>
            <a:r>
              <a:rPr kumimoji="0" lang="zh-CN" alt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charset="-122"/>
              </a:rPr>
              <a:t>】</a:t>
            </a:r>
            <a:endParaRPr kumimoji="0" lang="zh-CN" altLang="zh-CN" sz="2400" b="0" i="0" u="none" strike="noStrike" cap="none" normalizeH="0" baseline="0" dirty="0" smtClean="0">
              <a:ln>
                <a:noFill/>
              </a:ln>
              <a:solidFill>
                <a:srgbClr val="FF0000"/>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在平面镜中的像与物体的形状</a:t>
            </a:r>
            <a:r>
              <a:rPr kumimoji="0" lang="zh-CN" altLang="en-US" sz="2400" b="0" i="1" u="sng"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，大小</a:t>
            </a:r>
            <a:r>
              <a:rPr kumimoji="0" lang="zh-CN" altLang="en-US" sz="2400" b="0" i="1" u="sng"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，则从平面镜里看到的自己的形象与女孩</a:t>
            </a:r>
            <a:r>
              <a:rPr kumimoji="0" lang="zh-CN" altLang="en-US" sz="2400" b="0" i="1" u="sng"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相似图形</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填</a:t>
            </a:r>
            <a:r>
              <a:rPr kumimoji="0" lang="zh-CN" altLang="en-US" sz="2400" b="0" i="0" u="none" strike="noStrike" cap="none" normalizeH="0" baseline="0" dirty="0" smtClean="0">
                <a:ln>
                  <a:noFill/>
                </a:ln>
                <a:solidFill>
                  <a:srgbClr val="000000"/>
                </a:solidFill>
                <a:effectLst/>
                <a:latin typeface="Arial" panose="020B0604020202020204"/>
                <a:ea typeface="宋体" panose="02010600030101010101" pitchFamily="2" charset="-122"/>
                <a:cs typeface="方正书宋_GBK"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是</a:t>
            </a:r>
            <a:r>
              <a:rPr kumimoji="0" lang="zh-CN" altLang="en-US" sz="2400" b="0" i="0" u="none" strike="noStrike" cap="none" normalizeH="0" baseline="0" dirty="0" smtClean="0">
                <a:ln>
                  <a:noFill/>
                </a:ln>
                <a:solidFill>
                  <a:srgbClr val="000000"/>
                </a:solidFill>
                <a:effectLst/>
                <a:latin typeface="Arial" panose="020B0604020202020204"/>
                <a:ea typeface="宋体" panose="02010600030101010101" pitchFamily="2" charset="-122"/>
                <a:cs typeface="方正书宋_GBK"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或</a:t>
            </a:r>
            <a:r>
              <a:rPr kumimoji="0" lang="zh-CN" altLang="en-US" sz="2400" b="0" i="0" u="none" strike="noStrike" cap="none" normalizeH="0" baseline="0" dirty="0" smtClean="0">
                <a:ln>
                  <a:noFill/>
                </a:ln>
                <a:solidFill>
                  <a:srgbClr val="000000"/>
                </a:solidFill>
                <a:effectLst/>
                <a:latin typeface="Arial" panose="020B0604020202020204"/>
                <a:ea typeface="宋体" panose="02010600030101010101" pitchFamily="2" charset="-122"/>
                <a:cs typeface="方正书宋_GBK"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不是</a:t>
            </a:r>
            <a:r>
              <a:rPr kumimoji="0" lang="zh-CN" altLang="en-US" sz="2400" b="0" i="0" u="none" strike="noStrike" cap="none" normalizeH="0" baseline="0" dirty="0" smtClean="0">
                <a:ln>
                  <a:noFill/>
                </a:ln>
                <a:solidFill>
                  <a:srgbClr val="000000"/>
                </a:solidFill>
                <a:effectLst/>
                <a:latin typeface="Arial" panose="020B0604020202020204"/>
                <a:ea typeface="宋体" panose="02010600030101010101" pitchFamily="2" charset="-122"/>
                <a:cs typeface="方正书宋_GBK" charset="-122"/>
              </a:rPr>
              <a:t>”</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Arial" panose="020B0604020202020204"/>
                <a:ea typeface="宋体" panose="02010600030101010101" pitchFamily="2" charset="-122"/>
              </a:rPr>
              <a:t> </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37893" name="Rectangle 5"/>
          <p:cNvSpPr>
            <a:spLocks noChangeArrowheads="1"/>
          </p:cNvSpPr>
          <p:nvPr/>
        </p:nvSpPr>
        <p:spPr bwMode="auto">
          <a:xfrm>
            <a:off x="142844" y="3857628"/>
            <a:ext cx="8643998" cy="181588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哈哈镜里看到的形象，有的被</a:t>
            </a:r>
            <a:r>
              <a:rPr kumimoji="0" lang="zh-CN" altLang="en-US" sz="2800" b="0" i="0" u="none" strike="noStrike" cap="none" normalizeH="0" baseline="0" dirty="0" smtClean="0">
                <a:ln>
                  <a:noFill/>
                </a:ln>
                <a:solidFill>
                  <a:srgbClr val="000000"/>
                </a:solidFill>
                <a:effectLst/>
                <a:latin typeface="Arial" panose="020B0604020202020204"/>
                <a:ea typeface="宋体" panose="02010600030101010101" pitchFamily="2" charset="-122"/>
                <a:cs typeface="方正书宋_GBK" charset="-122"/>
              </a:rPr>
              <a:t>“</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压扁</a:t>
            </a:r>
            <a:r>
              <a:rPr kumimoji="0" lang="zh-CN" altLang="en-US" sz="2800" b="0" i="0" u="none" strike="noStrike" cap="none" normalizeH="0" baseline="0" dirty="0" smtClean="0">
                <a:ln>
                  <a:noFill/>
                </a:ln>
                <a:solidFill>
                  <a:srgbClr val="000000"/>
                </a:solidFill>
                <a:effectLst/>
                <a:latin typeface="Arial" panose="020B0604020202020204"/>
                <a:ea typeface="宋体" panose="02010600030101010101" pitchFamily="2" charset="-122"/>
                <a:cs typeface="方正书宋_GBK" charset="-122"/>
              </a:rPr>
              <a:t>”</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了，有的被</a:t>
            </a:r>
            <a:r>
              <a:rPr kumimoji="0" lang="zh-CN" altLang="en-US" sz="2800" b="0" i="0" u="none" strike="noStrike" cap="none" normalizeH="0" baseline="0" dirty="0" smtClean="0">
                <a:ln>
                  <a:noFill/>
                </a:ln>
                <a:solidFill>
                  <a:srgbClr val="000000"/>
                </a:solidFill>
                <a:effectLst/>
                <a:latin typeface="Arial" panose="020B0604020202020204"/>
                <a:ea typeface="宋体" panose="02010600030101010101" pitchFamily="2" charset="-122"/>
                <a:cs typeface="方正书宋_GBK" charset="-122"/>
              </a:rPr>
              <a:t>“</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拉长</a:t>
            </a:r>
            <a:r>
              <a:rPr kumimoji="0" lang="zh-CN" altLang="en-US" sz="2800" b="0" i="0" u="none" strike="noStrike" cap="none" normalizeH="0" baseline="0" dirty="0" smtClean="0">
                <a:ln>
                  <a:noFill/>
                </a:ln>
                <a:solidFill>
                  <a:srgbClr val="000000"/>
                </a:solidFill>
                <a:effectLst/>
                <a:latin typeface="Arial" panose="020B0604020202020204"/>
                <a:ea typeface="宋体" panose="02010600030101010101" pitchFamily="2" charset="-122"/>
                <a:cs typeface="方正书宋_GBK" charset="-122"/>
              </a:rPr>
              <a:t>”</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了，所以哈哈镜中的像与物体的形状</a:t>
            </a:r>
            <a:r>
              <a:rPr kumimoji="0" lang="zh-CN" altLang="en-US" sz="2800" b="0" i="1" u="sng"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，大小</a:t>
            </a:r>
            <a:r>
              <a:rPr kumimoji="0" lang="zh-CN" altLang="en-US" sz="2800" b="0" i="1" u="sng"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，则从哈哈镜里看到的自己的形象与女孩</a:t>
            </a:r>
            <a:r>
              <a:rPr kumimoji="0" lang="zh-CN" altLang="en-US" sz="2800" b="0" i="1" u="sng"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a:t>
            </a:r>
            <a:r>
              <a:rPr kumimoji="0" lang="en-US" altLang="zh-CN" sz="2800" b="0" i="1" u="sng"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_____</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相似图形</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填</a:t>
            </a:r>
            <a:r>
              <a:rPr kumimoji="0" lang="zh-CN" altLang="en-US" sz="2800" b="0" i="0" u="none" strike="noStrike" cap="none" normalizeH="0" baseline="0" dirty="0" smtClean="0">
                <a:ln>
                  <a:noFill/>
                </a:ln>
                <a:solidFill>
                  <a:srgbClr val="000000"/>
                </a:solidFill>
                <a:effectLst/>
                <a:latin typeface="Arial" panose="020B0604020202020204"/>
                <a:ea typeface="宋体" panose="02010600030101010101" pitchFamily="2" charset="-122"/>
                <a:cs typeface="方正书宋_GBK" charset="-122"/>
              </a:rPr>
              <a:t>“</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是</a:t>
            </a:r>
            <a:r>
              <a:rPr kumimoji="0" lang="zh-CN" altLang="en-US" sz="2800" b="0" i="0" u="none" strike="noStrike" cap="none" normalizeH="0" baseline="0" dirty="0" smtClean="0">
                <a:ln>
                  <a:noFill/>
                </a:ln>
                <a:solidFill>
                  <a:srgbClr val="000000"/>
                </a:solidFill>
                <a:effectLst/>
                <a:latin typeface="Arial" panose="020B0604020202020204"/>
                <a:ea typeface="宋体" panose="02010600030101010101" pitchFamily="2" charset="-122"/>
                <a:cs typeface="方正书宋_GBK" charset="-122"/>
              </a:rPr>
              <a:t>”</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或</a:t>
            </a:r>
            <a:r>
              <a:rPr kumimoji="0" lang="zh-CN" altLang="en-US" sz="2800" b="0" i="0" u="none" strike="noStrike" cap="none" normalizeH="0" baseline="0" dirty="0" smtClean="0">
                <a:ln>
                  <a:noFill/>
                </a:ln>
                <a:solidFill>
                  <a:srgbClr val="000000"/>
                </a:solidFill>
                <a:effectLst/>
                <a:latin typeface="Arial" panose="020B0604020202020204"/>
                <a:ea typeface="宋体" panose="02010600030101010101" pitchFamily="2" charset="-122"/>
                <a:cs typeface="方正书宋_GBK" charset="-122"/>
              </a:rPr>
              <a:t>“</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不是</a:t>
            </a:r>
            <a:r>
              <a:rPr kumimoji="0" lang="zh-CN" altLang="en-US" sz="2800" b="0" i="0" u="none" strike="noStrike" cap="none" normalizeH="0" baseline="0" dirty="0" smtClean="0">
                <a:ln>
                  <a:noFill/>
                </a:ln>
                <a:solidFill>
                  <a:srgbClr val="000000"/>
                </a:solidFill>
                <a:effectLst/>
                <a:latin typeface="Arial" panose="020B0604020202020204"/>
                <a:ea typeface="宋体" panose="02010600030101010101" pitchFamily="2" charset="-122"/>
                <a:cs typeface="方正书宋_GBK" charset="-122"/>
              </a:rPr>
              <a:t>”</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8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800" b="0" i="1" u="none" strike="noStrike" cap="none" normalizeH="0" baseline="0" dirty="0" smtClean="0">
                <a:ln>
                  <a:noFill/>
                </a:ln>
                <a:solidFill>
                  <a:srgbClr val="000000"/>
                </a:solidFill>
                <a:effectLst/>
                <a:latin typeface="Arial" panose="020B0604020202020204"/>
                <a:ea typeface="宋体" panose="02010600030101010101" pitchFamily="2" charset="-122"/>
              </a:rPr>
              <a:t> </a:t>
            </a:r>
            <a:endPar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37894" name="Rectangle 6"/>
          <p:cNvSpPr>
            <a:spLocks noChangeArrowheads="1"/>
          </p:cNvSpPr>
          <p:nvPr/>
        </p:nvSpPr>
        <p:spPr bwMode="auto">
          <a:xfrm>
            <a:off x="214282" y="5643578"/>
            <a:ext cx="8501122" cy="95410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2800" b="0" i="0" u="none" strike="noStrike" cap="none" normalizeH="0" baseline="0" dirty="0" smtClean="0">
                <a:ln>
                  <a:noFill/>
                </a:ln>
                <a:solidFill>
                  <a:srgbClr val="FF0000"/>
                </a:solidFill>
                <a:effectLst/>
                <a:latin typeface="楷体_GB2312" pitchFamily="49" charset="-122"/>
                <a:ea typeface="楷体_GB2312" pitchFamily="49" charset="-122"/>
                <a:cs typeface="方正书宋_GBK" charset="-122"/>
              </a:rPr>
              <a:t>〔</a:t>
            </a:r>
            <a:r>
              <a:rPr kumimoji="0" lang="zh-CN" sz="2800" b="0" i="0" u="none" strike="noStrike" cap="none" normalizeH="0" baseline="0" dirty="0" smtClean="0">
                <a:ln>
                  <a:noFill/>
                </a:ln>
                <a:solidFill>
                  <a:srgbClr val="FF0000"/>
                </a:solidFill>
                <a:effectLst/>
                <a:latin typeface="楷体_GB2312" pitchFamily="49" charset="-122"/>
                <a:ea typeface="楷体_GB2312" pitchFamily="49" charset="-122"/>
                <a:cs typeface="方正书宋_GBK" charset="-122"/>
              </a:rPr>
              <a:t>解析</a:t>
            </a:r>
            <a:r>
              <a:rPr kumimoji="0" lang="zh-CN" altLang="zh-CN" sz="2800" b="0" i="0" u="none" strike="noStrike" cap="none" normalizeH="0" baseline="0" dirty="0" smtClean="0">
                <a:ln>
                  <a:noFill/>
                </a:ln>
                <a:solidFill>
                  <a:srgbClr val="FF0000"/>
                </a:solidFill>
                <a:effectLst/>
                <a:latin typeface="楷体_GB2312" pitchFamily="49" charset="-122"/>
                <a:ea typeface="楷体_GB2312" pitchFamily="49" charset="-122"/>
                <a:cs typeface="方正书宋_GBK" charset="-122"/>
              </a:rPr>
              <a:t>〕</a:t>
            </a:r>
            <a:r>
              <a:rPr kumimoji="0" lang="zh-CN" sz="2800" b="0" i="0" u="none" strike="noStrike" cap="none" normalizeH="0" baseline="0" dirty="0" smtClean="0">
                <a:ln>
                  <a:noFill/>
                </a:ln>
                <a:solidFill>
                  <a:srgbClr val="000000"/>
                </a:solidFill>
                <a:effectLst/>
                <a:latin typeface="楷体_GB2312" pitchFamily="49" charset="-122"/>
                <a:ea typeface="楷体_GB2312" pitchFamily="49" charset="-122"/>
                <a:cs typeface="方正楷体_GBK"/>
              </a:rPr>
              <a:t>女孩从平面镜中看到的自己的形象是相似的</a:t>
            </a:r>
            <a:r>
              <a:rPr kumimoji="0" lang="en-US" altLang="zh-CN" sz="2800" b="0" i="0" u="none" strike="noStrike" cap="none" normalizeH="0" baseline="0" dirty="0" smtClean="0">
                <a:ln>
                  <a:noFill/>
                </a:ln>
                <a:solidFill>
                  <a:srgbClr val="000000"/>
                </a:solidFill>
                <a:effectLst/>
                <a:latin typeface="楷体_GB2312" pitchFamily="49" charset="-122"/>
                <a:ea typeface="楷体_GB2312" pitchFamily="49" charset="-122"/>
                <a:cs typeface="方正楷体_GBK"/>
              </a:rPr>
              <a:t>;</a:t>
            </a:r>
            <a:r>
              <a:rPr kumimoji="0" lang="zh-CN" altLang="en-US" sz="2800" b="0" i="0" u="none" strike="noStrike" cap="none" normalizeH="0" baseline="0" dirty="0" smtClean="0">
                <a:ln>
                  <a:noFill/>
                </a:ln>
                <a:solidFill>
                  <a:srgbClr val="000000"/>
                </a:solidFill>
                <a:effectLst/>
                <a:latin typeface="楷体_GB2312" pitchFamily="49" charset="-122"/>
                <a:ea typeface="楷体_GB2312" pitchFamily="49" charset="-122"/>
                <a:cs typeface="方正楷体_GBK"/>
              </a:rPr>
              <a:t>女孩从哈哈镜里看到的自己的形象不是相似的</a:t>
            </a:r>
            <a:r>
              <a:rPr kumimoji="0" lang="en-US" altLang="zh-CN" sz="2800" b="0" i="1" u="none" strike="noStrike" cap="none" normalizeH="0" baseline="0" dirty="0" smtClean="0">
                <a:ln>
                  <a:noFill/>
                </a:ln>
                <a:solidFill>
                  <a:srgbClr val="000000"/>
                </a:solidFill>
                <a:effectLst/>
                <a:latin typeface="楷体_GB2312" pitchFamily="49" charset="-122"/>
                <a:ea typeface="楷体_GB2312" pitchFamily="49" charset="-122"/>
              </a:rPr>
              <a:t>.</a:t>
            </a:r>
            <a:endParaRPr kumimoji="0" lang="en-US" altLang="zh-CN" sz="2800" b="0" i="0" u="none" strike="noStrike" cap="none" normalizeH="0" baseline="0" dirty="0" smtClean="0">
              <a:ln>
                <a:noFill/>
              </a:ln>
              <a:solidFill>
                <a:schemeClr val="tx1"/>
              </a:solidFill>
              <a:effectLst/>
              <a:latin typeface="楷体_GB2312" pitchFamily="49" charset="-122"/>
              <a:ea typeface="楷体_GB2312" pitchFamily="49" charset="-122"/>
            </a:endParaRPr>
          </a:p>
        </p:txBody>
      </p:sp>
      <p:sp>
        <p:nvSpPr>
          <p:cNvPr id="13" name="矩形 12"/>
          <p:cNvSpPr/>
          <p:nvPr/>
        </p:nvSpPr>
        <p:spPr>
          <a:xfrm>
            <a:off x="2000232" y="1928802"/>
            <a:ext cx="800219" cy="461665"/>
          </a:xfrm>
          <a:prstGeom prst="rect">
            <a:avLst/>
          </a:prstGeom>
        </p:spPr>
        <p:txBody>
          <a:bodyPr wrap="none">
            <a:spAutoFit/>
          </a:bodyPr>
          <a:lstStyle/>
          <a:p>
            <a:r>
              <a:rPr lang="zh-CN" altLang="en-US" sz="2400" dirty="0" smtClean="0">
                <a:solidFill>
                  <a:srgbClr val="FF0000"/>
                </a:solidFill>
                <a:latin typeface="宋体" panose="02010600030101010101" pitchFamily="2" charset="-122"/>
                <a:ea typeface="宋体" panose="02010600030101010101" pitchFamily="2" charset="-122"/>
                <a:cs typeface="方正书宋_GBK" charset="-122"/>
              </a:rPr>
              <a:t>相同</a:t>
            </a:r>
            <a:endParaRPr lang="zh-CN" altLang="en-US" sz="3200" dirty="0"/>
          </a:p>
        </p:txBody>
      </p:sp>
      <p:sp>
        <p:nvSpPr>
          <p:cNvPr id="15" name="矩形 14"/>
          <p:cNvSpPr/>
          <p:nvPr/>
        </p:nvSpPr>
        <p:spPr>
          <a:xfrm>
            <a:off x="1071538" y="2285992"/>
            <a:ext cx="800219" cy="461665"/>
          </a:xfrm>
          <a:prstGeom prst="rect">
            <a:avLst/>
          </a:prstGeom>
        </p:spPr>
        <p:txBody>
          <a:bodyPr wrap="none">
            <a:spAutoFit/>
          </a:bodyPr>
          <a:lstStyle/>
          <a:p>
            <a:r>
              <a:rPr lang="zh-CN" altLang="en-US" sz="2400" dirty="0" smtClean="0">
                <a:solidFill>
                  <a:srgbClr val="FF0000"/>
                </a:solidFill>
                <a:latin typeface="宋体" panose="02010600030101010101" pitchFamily="2" charset="-122"/>
                <a:ea typeface="宋体" panose="02010600030101010101" pitchFamily="2" charset="-122"/>
                <a:cs typeface="方正书宋_GBK" charset="-122"/>
              </a:rPr>
              <a:t>相等</a:t>
            </a:r>
            <a:endParaRPr lang="zh-CN" altLang="en-US" sz="3200" dirty="0"/>
          </a:p>
        </p:txBody>
      </p:sp>
      <p:sp>
        <p:nvSpPr>
          <p:cNvPr id="16" name="矩形 15"/>
          <p:cNvSpPr/>
          <p:nvPr/>
        </p:nvSpPr>
        <p:spPr>
          <a:xfrm>
            <a:off x="1285852" y="3000372"/>
            <a:ext cx="492443" cy="461665"/>
          </a:xfrm>
          <a:prstGeom prst="rect">
            <a:avLst/>
          </a:prstGeom>
        </p:spPr>
        <p:txBody>
          <a:bodyPr wrap="none">
            <a:spAutoFit/>
          </a:bodyPr>
          <a:lstStyle/>
          <a:p>
            <a:r>
              <a:rPr lang="zh-CN" altLang="en-US" sz="2400" dirty="0" smtClean="0">
                <a:solidFill>
                  <a:srgbClr val="FF0000"/>
                </a:solidFill>
                <a:latin typeface="宋体" panose="02010600030101010101" pitchFamily="2" charset="-122"/>
                <a:ea typeface="宋体" panose="02010600030101010101" pitchFamily="2" charset="-122"/>
                <a:cs typeface="方正书宋_GBK" charset="-122"/>
              </a:rPr>
              <a:t>是</a:t>
            </a:r>
            <a:endParaRPr lang="zh-CN" altLang="en-US" sz="3200" dirty="0"/>
          </a:p>
        </p:txBody>
      </p:sp>
      <p:sp>
        <p:nvSpPr>
          <p:cNvPr id="17" name="矩形 16"/>
          <p:cNvSpPr/>
          <p:nvPr/>
        </p:nvSpPr>
        <p:spPr>
          <a:xfrm>
            <a:off x="7500958" y="4286256"/>
            <a:ext cx="800219" cy="461665"/>
          </a:xfrm>
          <a:prstGeom prst="rect">
            <a:avLst/>
          </a:prstGeom>
        </p:spPr>
        <p:txBody>
          <a:bodyPr wrap="none">
            <a:spAutoFit/>
          </a:bodyPr>
          <a:lstStyle/>
          <a:p>
            <a:r>
              <a:rPr lang="zh-CN" altLang="en-US" sz="2400" dirty="0" smtClean="0">
                <a:solidFill>
                  <a:srgbClr val="FF0000"/>
                </a:solidFill>
                <a:latin typeface="宋体" panose="02010600030101010101" pitchFamily="2" charset="-122"/>
                <a:ea typeface="宋体" panose="02010600030101010101" pitchFamily="2" charset="-122"/>
                <a:cs typeface="方正书宋_GBK" charset="-122"/>
              </a:rPr>
              <a:t>不同</a:t>
            </a:r>
            <a:endParaRPr lang="zh-CN" altLang="en-US" sz="3200" dirty="0"/>
          </a:p>
        </p:txBody>
      </p:sp>
      <p:sp>
        <p:nvSpPr>
          <p:cNvPr id="18" name="矩形 17"/>
          <p:cNvSpPr/>
          <p:nvPr/>
        </p:nvSpPr>
        <p:spPr>
          <a:xfrm>
            <a:off x="928662" y="4714884"/>
            <a:ext cx="1107996" cy="461665"/>
          </a:xfrm>
          <a:prstGeom prst="rect">
            <a:avLst/>
          </a:prstGeom>
        </p:spPr>
        <p:txBody>
          <a:bodyPr wrap="none">
            <a:spAutoFit/>
          </a:bodyPr>
          <a:lstStyle/>
          <a:p>
            <a:r>
              <a:rPr lang="zh-CN" altLang="en-US" sz="2400" dirty="0" smtClean="0">
                <a:solidFill>
                  <a:srgbClr val="FF0000"/>
                </a:solidFill>
                <a:latin typeface="宋体" panose="02010600030101010101" pitchFamily="2" charset="-122"/>
                <a:ea typeface="宋体" panose="02010600030101010101" pitchFamily="2" charset="-122"/>
                <a:cs typeface="方正书宋_GBK" charset="-122"/>
              </a:rPr>
              <a:t>不相等</a:t>
            </a:r>
            <a:endParaRPr lang="zh-CN" altLang="en-US" sz="3200" dirty="0"/>
          </a:p>
        </p:txBody>
      </p:sp>
      <p:sp>
        <p:nvSpPr>
          <p:cNvPr id="19" name="矩形 18"/>
          <p:cNvSpPr/>
          <p:nvPr/>
        </p:nvSpPr>
        <p:spPr>
          <a:xfrm>
            <a:off x="214282" y="5143512"/>
            <a:ext cx="800219" cy="461665"/>
          </a:xfrm>
          <a:prstGeom prst="rect">
            <a:avLst/>
          </a:prstGeom>
        </p:spPr>
        <p:txBody>
          <a:bodyPr wrap="none">
            <a:spAutoFit/>
          </a:bodyPr>
          <a:lstStyle/>
          <a:p>
            <a:r>
              <a:rPr lang="zh-CN" altLang="en-US" sz="2400" dirty="0" smtClean="0">
                <a:solidFill>
                  <a:srgbClr val="FF0000"/>
                </a:solidFill>
                <a:latin typeface="宋体" panose="02010600030101010101" pitchFamily="2" charset="-122"/>
                <a:ea typeface="宋体" panose="02010600030101010101" pitchFamily="2" charset="-122"/>
                <a:cs typeface="方正书宋_GBK" charset="-122"/>
              </a:rPr>
              <a:t>不是</a:t>
            </a:r>
            <a:endParaRPr lang="zh-CN"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7892"/>
                                        </p:tgtEl>
                                        <p:attrNameLst>
                                          <p:attrName>style.visibility</p:attrName>
                                        </p:attrNameLst>
                                      </p:cBhvr>
                                      <p:to>
                                        <p:strVal val="visible"/>
                                      </p:to>
                                    </p:set>
                                    <p:animEffect transition="in" filter="blinds(horizontal)">
                                      <p:cBhvr>
                                        <p:cTn id="7" dur="500"/>
                                        <p:tgtEl>
                                          <p:spTgt spid="3789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7893"/>
                                        </p:tgtEl>
                                        <p:attrNameLst>
                                          <p:attrName>style.visibility</p:attrName>
                                        </p:attrNameLst>
                                      </p:cBhvr>
                                      <p:to>
                                        <p:strVal val="visible"/>
                                      </p:to>
                                    </p:set>
                                    <p:animEffect transition="in" filter="blinds(horizontal)">
                                      <p:cBhvr>
                                        <p:cTn id="12" dur="500"/>
                                        <p:tgtEl>
                                          <p:spTgt spid="3789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7894"/>
                                        </p:tgtEl>
                                        <p:attrNameLst>
                                          <p:attrName>style.visibility</p:attrName>
                                        </p:attrNameLst>
                                      </p:cBhvr>
                                      <p:to>
                                        <p:strVal val="visible"/>
                                      </p:to>
                                    </p:set>
                                    <p:animEffect transition="in" filter="wipe(down)">
                                      <p:cBhvr>
                                        <p:cTn id="17" dur="500"/>
                                        <p:tgtEl>
                                          <p:spTgt spid="3789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3">
                                            <p:txEl>
                                              <p:pRg st="0" end="0"/>
                                            </p:txEl>
                                          </p:spTgt>
                                        </p:tgtEl>
                                        <p:attrNameLst>
                                          <p:attrName>style.visibility</p:attrName>
                                        </p:attrNameLst>
                                      </p:cBhvr>
                                      <p:to>
                                        <p:strVal val="visible"/>
                                      </p:to>
                                    </p:set>
                                    <p:animEffect transition="in" filter="wipe(down)">
                                      <p:cBhvr>
                                        <p:cTn id="22" dur="500"/>
                                        <p:tgtEl>
                                          <p:spTgt spid="1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down)">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linds(horizontal)">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down)">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down)">
                                      <p:cBhvr>
                                        <p:cTn id="42" dur="50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down)">
                                      <p:cBhvr>
                                        <p:cTn id="4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bldLvl="0" animBg="1"/>
      <p:bldP spid="37893" grpId="0" bldLvl="0" animBg="1"/>
      <p:bldP spid="37894" grpId="0" bldLvl="0" animBg="1"/>
      <p:bldP spid="15" grpId="0"/>
      <p:bldP spid="16" grpId="0"/>
      <p:bldP spid="17" grpId="0"/>
      <p:bldP spid="18"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39938" name="Picture 2" descr="id:2147496267;FounderCES"/>
          <p:cNvPicPr>
            <a:picLocks noChangeAspect="1" noChangeArrowheads="1"/>
          </p:cNvPicPr>
          <p:nvPr/>
        </p:nvPicPr>
        <p:blipFill>
          <a:blip r:embed="rId2"/>
          <a:srcRect/>
          <a:stretch>
            <a:fillRect/>
          </a:stretch>
        </p:blipFill>
        <p:spPr bwMode="auto">
          <a:xfrm>
            <a:off x="928662" y="214290"/>
            <a:ext cx="857256" cy="500066"/>
          </a:xfrm>
          <a:prstGeom prst="rect">
            <a:avLst/>
          </a:prstGeom>
          <a:noFill/>
          <a:ln w="9525">
            <a:noFill/>
            <a:miter lim="800000"/>
            <a:headEnd/>
            <a:tailEnd/>
          </a:ln>
        </p:spPr>
      </p:pic>
      <p:sp>
        <p:nvSpPr>
          <p:cNvPr id="39939" name="Rectangle 3"/>
          <p:cNvSpPr>
            <a:spLocks noChangeArrowheads="1"/>
          </p:cNvSpPr>
          <p:nvPr/>
        </p:nvSpPr>
        <p:spPr bwMode="auto">
          <a:xfrm>
            <a:off x="1785918" y="214290"/>
            <a:ext cx="5214974" cy="5232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观察下列图形，哪些是相似图形</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endPar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39940" name="Rectangle 4"/>
          <p:cNvSpPr>
            <a:spLocks noChangeArrowheads="1"/>
          </p:cNvSpPr>
          <p:nvPr/>
        </p:nvSpPr>
        <p:spPr bwMode="auto">
          <a:xfrm>
            <a:off x="214282" y="857232"/>
            <a:ext cx="1428760" cy="5232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800" b="1"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第一组</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endPar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pic>
        <p:nvPicPr>
          <p:cNvPr id="39941" name="rt91.jpg" descr="id:2147496274;FounderCES"/>
          <p:cNvPicPr>
            <a:picLocks noChangeAspect="1" noChangeArrowheads="1"/>
          </p:cNvPicPr>
          <p:nvPr/>
        </p:nvPicPr>
        <p:blipFill>
          <a:blip r:embed="rId3">
            <a:duotone>
              <a:prstClr val="black"/>
              <a:schemeClr val="accent6">
                <a:tint val="45000"/>
                <a:satMod val="400000"/>
              </a:schemeClr>
            </a:duotone>
          </a:blip>
          <a:stretch>
            <a:fillRect/>
          </a:stretch>
        </p:blipFill>
        <p:spPr bwMode="auto">
          <a:xfrm>
            <a:off x="714347" y="1357298"/>
            <a:ext cx="7011621" cy="1643074"/>
          </a:xfrm>
          <a:prstGeom prst="rect">
            <a:avLst/>
          </a:prstGeom>
          <a:noFill/>
          <a:ln>
            <a:noFill/>
          </a:ln>
        </p:spPr>
      </p:pic>
      <p:sp>
        <p:nvSpPr>
          <p:cNvPr id="39942" name="Rectangle 6"/>
          <p:cNvSpPr>
            <a:spLocks noChangeArrowheads="1"/>
          </p:cNvSpPr>
          <p:nvPr/>
        </p:nvSpPr>
        <p:spPr bwMode="auto">
          <a:xfrm>
            <a:off x="357158" y="3071810"/>
            <a:ext cx="1571636" cy="5232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800" b="1" i="0" u="none" strike="noStrike" cap="none" normalizeH="0" baseline="0" dirty="0" smtClean="0">
                <a:ln>
                  <a:noFill/>
                </a:ln>
                <a:solidFill>
                  <a:srgbClr val="000000"/>
                </a:solidFill>
                <a:effectLst/>
                <a:latin typeface="+mn-ea"/>
                <a:ea typeface="+mn-ea"/>
                <a:cs typeface="方正书宋_GBK" charset="-122"/>
              </a:rPr>
              <a:t>第二组</a:t>
            </a:r>
            <a:r>
              <a:rPr kumimoji="0" lang="en-US" altLang="zh-CN" sz="2800" b="1" i="0" u="none" strike="noStrike" cap="none" normalizeH="0" baseline="0" dirty="0" smtClean="0">
                <a:ln>
                  <a:noFill/>
                </a:ln>
                <a:solidFill>
                  <a:srgbClr val="000000"/>
                </a:solidFill>
                <a:effectLst/>
                <a:latin typeface="+mn-ea"/>
                <a:ea typeface="+mn-ea"/>
                <a:cs typeface="方正书宋_GBK" charset="-122"/>
              </a:rPr>
              <a:t>:</a:t>
            </a:r>
            <a:endParaRPr kumimoji="0" lang="en-US" altLang="zh-CN" sz="2800" b="1" i="0" u="none" strike="noStrike" cap="none" normalizeH="0" baseline="0" dirty="0" smtClean="0">
              <a:ln>
                <a:noFill/>
              </a:ln>
              <a:solidFill>
                <a:schemeClr val="tx1"/>
              </a:solidFill>
              <a:effectLst/>
              <a:latin typeface="+mn-ea"/>
              <a:ea typeface="+mn-ea"/>
            </a:endParaRPr>
          </a:p>
        </p:txBody>
      </p:sp>
      <p:pic>
        <p:nvPicPr>
          <p:cNvPr id="39943" name="图片 247"/>
          <p:cNvPicPr>
            <a:picLocks noChangeAspect="1" noChangeArrowheads="1"/>
          </p:cNvPicPr>
          <p:nvPr/>
        </p:nvPicPr>
        <p:blipFill>
          <a:blip r:embed="rId4">
            <a:duotone>
              <a:prstClr val="black"/>
              <a:schemeClr val="accent4">
                <a:tint val="45000"/>
                <a:satMod val="400000"/>
              </a:schemeClr>
            </a:duotone>
          </a:blip>
          <a:srcRect/>
          <a:stretch>
            <a:fillRect/>
          </a:stretch>
        </p:blipFill>
        <p:spPr bwMode="auto">
          <a:xfrm>
            <a:off x="1714480" y="3071810"/>
            <a:ext cx="5683195" cy="2214578"/>
          </a:xfrm>
          <a:prstGeom prst="rect">
            <a:avLst/>
          </a:prstGeom>
          <a:noFill/>
          <a:ln w="9525">
            <a:noFill/>
            <a:miter lim="800000"/>
            <a:headEnd/>
            <a:tailEnd/>
          </a:ln>
        </p:spPr>
      </p:pic>
      <p:sp>
        <p:nvSpPr>
          <p:cNvPr id="39944" name="Rectangle 8"/>
          <p:cNvSpPr>
            <a:spLocks noChangeArrowheads="1"/>
          </p:cNvSpPr>
          <p:nvPr/>
        </p:nvSpPr>
        <p:spPr bwMode="auto">
          <a:xfrm>
            <a:off x="214282" y="6072206"/>
            <a:ext cx="750099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第二组相似图形分别是</a:t>
            </a:r>
            <a:r>
              <a:rPr kumimoji="0" lang="en-US" altLang="zh-CN" sz="240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40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40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40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和</a:t>
            </a:r>
            <a:r>
              <a:rPr kumimoji="0" lang="en-US" altLang="zh-CN" sz="240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40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a:t>
            </a:r>
            <a:r>
              <a:rPr kumimoji="0" lang="en-US" altLang="zh-CN" sz="240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40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40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40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和</a:t>
            </a:r>
            <a:r>
              <a:rPr kumimoji="0" lang="en-US" altLang="zh-CN" sz="240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40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a:t>
            </a:r>
            <a:r>
              <a:rPr kumimoji="0" lang="en-US" altLang="zh-CN" sz="240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40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kumimoji="0" lang="en-US" altLang="zh-CN" sz="240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40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和</a:t>
            </a:r>
            <a:r>
              <a:rPr kumimoji="0" lang="en-US" altLang="zh-CN" sz="240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40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7</a:t>
            </a:r>
            <a:r>
              <a:rPr kumimoji="0" lang="en-US" altLang="zh-CN" sz="240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40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40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9" name="矩形 8"/>
          <p:cNvSpPr/>
          <p:nvPr/>
        </p:nvSpPr>
        <p:spPr>
          <a:xfrm>
            <a:off x="428596" y="5429264"/>
            <a:ext cx="6286544" cy="461665"/>
          </a:xfrm>
          <a:prstGeom prst="rect">
            <a:avLst/>
          </a:prstGeom>
        </p:spPr>
        <p:txBody>
          <a:bodyPr wrap="square">
            <a:spAutoFit/>
          </a:bodyPr>
          <a:lstStyle/>
          <a:p>
            <a:pPr lvl="0"/>
            <a:r>
              <a:rPr lang="zh-CN" altLang="en-US" sz="2400" dirty="0" smtClean="0">
                <a:solidFill>
                  <a:srgbClr val="FF0000"/>
                </a:solidFill>
                <a:latin typeface="宋体" panose="02010600030101010101" pitchFamily="2" charset="-122"/>
                <a:ea typeface="宋体" panose="02010600030101010101" pitchFamily="2" charset="-122"/>
                <a:cs typeface="方正书宋_GBK" charset="-122"/>
              </a:rPr>
              <a:t>解</a:t>
            </a:r>
            <a:r>
              <a:rPr lang="en-US" altLang="zh-CN" sz="2400" dirty="0" smtClean="0">
                <a:solidFill>
                  <a:srgbClr val="FF0000"/>
                </a:solidFill>
                <a:latin typeface="宋体" panose="02010600030101010101" pitchFamily="2" charset="-122"/>
                <a:ea typeface="宋体" panose="02010600030101010101" pitchFamily="2" charset="-122"/>
                <a:cs typeface="方正书宋_GBK" charset="-122"/>
              </a:rPr>
              <a:t>:</a:t>
            </a:r>
            <a:r>
              <a:rPr lang="zh-CN" altLang="en-US" sz="2400" dirty="0" smtClean="0">
                <a:solidFill>
                  <a:srgbClr val="000000"/>
                </a:solidFill>
                <a:latin typeface="宋体" panose="02010600030101010101" pitchFamily="2" charset="-122"/>
                <a:ea typeface="宋体" panose="02010600030101010101" pitchFamily="2" charset="-122"/>
                <a:cs typeface="方正书宋_GBK" charset="-122"/>
              </a:rPr>
              <a:t>第一组图，图</a:t>
            </a:r>
            <a:r>
              <a:rPr lang="en-US" altLang="zh-CN" sz="24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sz="2400" dirty="0" smtClean="0">
                <a:solidFill>
                  <a:srgbClr val="000000"/>
                </a:solidFill>
                <a:latin typeface="宋体" panose="02010600030101010101" pitchFamily="2" charset="-122"/>
                <a:ea typeface="宋体" panose="02010600030101010101" pitchFamily="2" charset="-122"/>
                <a:cs typeface="方正书宋_GBK" charset="-122"/>
              </a:rPr>
              <a:t>，</a:t>
            </a:r>
            <a:r>
              <a:rPr lang="en-US" altLang="zh-CN" sz="24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dirty="0" smtClean="0">
                <a:solidFill>
                  <a:srgbClr val="000000"/>
                </a:solidFill>
                <a:latin typeface="宋体" panose="02010600030101010101" pitchFamily="2" charset="-122"/>
                <a:ea typeface="宋体" panose="02010600030101010101" pitchFamily="2" charset="-122"/>
                <a:cs typeface="方正书宋_GBK" charset="-122"/>
              </a:rPr>
              <a:t>，</a:t>
            </a:r>
            <a:r>
              <a:rPr lang="en-US" altLang="zh-CN" sz="24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en-US" sz="2400" dirty="0" smtClean="0">
                <a:solidFill>
                  <a:srgbClr val="000000"/>
                </a:solidFill>
                <a:latin typeface="宋体" panose="02010600030101010101" pitchFamily="2" charset="-122"/>
                <a:ea typeface="宋体" panose="02010600030101010101" pitchFamily="2" charset="-122"/>
                <a:cs typeface="方正书宋_GBK" charset="-122"/>
              </a:rPr>
              <a:t>是相似图形</a:t>
            </a:r>
            <a:r>
              <a:rPr lang="en-US" altLang="zh-CN" sz="2400" i="1" dirty="0" smtClean="0">
                <a:solidFill>
                  <a:srgbClr val="000000"/>
                </a:solidFill>
                <a:latin typeface="宋体" panose="02010600030101010101" pitchFamily="2" charset="-122"/>
                <a:ea typeface="宋体" panose="02010600030101010101" pitchFamily="2" charset="-122"/>
              </a:rPr>
              <a:t>.</a:t>
            </a:r>
            <a:endParaRPr lang="en-US" altLang="zh-CN" sz="2400" dirty="0" smtClean="0">
              <a:latin typeface="Arial" panose="020B0604020202020204" pitchFamily="34" charset="0"/>
              <a:ea typeface="宋体" panose="02010600030101010101" pitchFamily="2" charset="-122"/>
            </a:endParaRPr>
          </a:p>
        </p:txBody>
      </p:sp>
      <p:grpSp>
        <p:nvGrpSpPr>
          <p:cNvPr id="2" name="组合 1"/>
          <p:cNvGrpSpPr/>
          <p:nvPr/>
        </p:nvGrpSpPr>
        <p:grpSpPr>
          <a:xfrm>
            <a:off x="7939111" y="5048262"/>
            <a:ext cx="1071570" cy="1630501"/>
            <a:chOff x="6929454" y="3786196"/>
            <a:chExt cx="1071570" cy="1222876"/>
          </a:xfrm>
        </p:grpSpPr>
        <p:pic>
          <p:nvPicPr>
            <p:cNvPr id="1028" name="Picture 4"/>
            <p:cNvPicPr>
              <a:picLocks noChangeAspect="1" noChangeArrowheads="1"/>
            </p:cNvPicPr>
            <p:nvPr/>
          </p:nvPicPr>
          <p:blipFill>
            <a:blip r:embed="rId5"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6"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24" name="Picture 5"/>
            <p:cNvPicPr>
              <a:picLocks noChangeAspect="1" noChangeArrowheads="1"/>
            </p:cNvPicPr>
            <p:nvPr/>
          </p:nvPicPr>
          <p:blipFill>
            <a:blip r:embed="rId7"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9944"/>
                                        </p:tgtEl>
                                        <p:attrNameLst>
                                          <p:attrName>style.visibility</p:attrName>
                                        </p:attrNameLst>
                                      </p:cBhvr>
                                      <p:to>
                                        <p:strVal val="visible"/>
                                      </p:to>
                                    </p:set>
                                    <p:animEffect transition="in" filter="wipe(down)">
                                      <p:cBhvr>
                                        <p:cTn id="12" dur="500"/>
                                        <p:tgtEl>
                                          <p:spTgt spid="399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4" grpId="0" bldLvl="0" animBg="1"/>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40961" name="Rectangle 1"/>
          <p:cNvSpPr>
            <a:spLocks noChangeArrowheads="1"/>
          </p:cNvSpPr>
          <p:nvPr/>
        </p:nvSpPr>
        <p:spPr bwMode="auto">
          <a:xfrm>
            <a:off x="500034" y="714356"/>
            <a:ext cx="7715304" cy="267765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lang="en-US" altLang="zh-CN" sz="2800" b="1" dirty="0" smtClean="0">
                <a:solidFill>
                  <a:srgbClr val="FF00FF"/>
                </a:solidFill>
                <a:latin typeface="宋体" panose="02010600030101010101" pitchFamily="2" charset="-122"/>
                <a:ea typeface="宋体" panose="02010600030101010101" pitchFamily="2" charset="-122"/>
                <a:cs typeface="方正黑体_GBK"/>
              </a:rPr>
              <a:t>【</a:t>
            </a:r>
            <a:r>
              <a:rPr kumimoji="0" lang="zh-CN" altLang="en-US" sz="2800" b="1" i="0" u="none" strike="noStrike" cap="none" normalizeH="0" baseline="0" dirty="0" smtClean="0">
                <a:ln>
                  <a:noFill/>
                </a:ln>
                <a:solidFill>
                  <a:srgbClr val="FF00FF"/>
                </a:solidFill>
                <a:effectLst/>
                <a:latin typeface="宋体" panose="02010600030101010101" pitchFamily="2" charset="-122"/>
                <a:ea typeface="宋体" panose="02010600030101010101" pitchFamily="2" charset="-122"/>
                <a:cs typeface="方正黑体_GBK"/>
              </a:rPr>
              <a:t>知识拓展</a:t>
            </a:r>
            <a:r>
              <a:rPr lang="en-US" altLang="zh-CN" sz="2800" b="1" dirty="0" smtClean="0">
                <a:solidFill>
                  <a:srgbClr val="FF00FF"/>
                </a:solidFill>
                <a:latin typeface="宋体" panose="02010600030101010101" pitchFamily="2" charset="-122"/>
                <a:ea typeface="宋体" panose="02010600030101010101" pitchFamily="2" charset="-122"/>
                <a:cs typeface="方正黑体_GBK"/>
              </a:rPr>
              <a:t>】</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所谓</a:t>
            </a:r>
            <a:r>
              <a:rPr kumimoji="0" lang="zh-CN" altLang="en-US" sz="2800" b="0" i="0" u="none" strike="noStrike" cap="none" normalizeH="0" baseline="0" dirty="0" smtClean="0">
                <a:ln>
                  <a:noFill/>
                </a:ln>
                <a:solidFill>
                  <a:srgbClr val="000000"/>
                </a:solidFill>
                <a:effectLst/>
                <a:latin typeface="Arial" panose="020B0604020202020204"/>
                <a:ea typeface="宋体" panose="02010600030101010101" pitchFamily="2" charset="-122"/>
                <a:cs typeface="方正书宋_GBK"/>
              </a:rPr>
              <a:t>“</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形状相同</a:t>
            </a:r>
            <a:r>
              <a:rPr kumimoji="0" lang="zh-CN" altLang="en-US" sz="2800" b="0" i="0" u="none" strike="noStrike" cap="none" normalizeH="0" baseline="0" dirty="0" smtClean="0">
                <a:ln>
                  <a:noFill/>
                </a:ln>
                <a:solidFill>
                  <a:srgbClr val="000000"/>
                </a:solidFill>
                <a:effectLst/>
                <a:latin typeface="Arial" panose="020B0604020202020204"/>
                <a:ea typeface="宋体" panose="02010600030101010101" pitchFamily="2" charset="-122"/>
                <a:cs typeface="方正书宋_GBK"/>
              </a:rPr>
              <a:t>”</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，就是与图形的大小、位置无关，与摆放角度、摆放方向也无关</a:t>
            </a:r>
            <a:r>
              <a:rPr kumimoji="0" lang="en-US" altLang="zh-CN" sz="28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有些图形之间虽然只有很小的形状差异，但也不能认为是</a:t>
            </a:r>
            <a:r>
              <a:rPr kumimoji="0" lang="zh-CN" altLang="en-US" sz="2800" b="0" i="0" u="none" strike="noStrike" cap="none" normalizeH="0" baseline="0" dirty="0" smtClean="0">
                <a:ln>
                  <a:noFill/>
                </a:ln>
                <a:solidFill>
                  <a:srgbClr val="000000"/>
                </a:solidFill>
                <a:effectLst/>
                <a:latin typeface="Arial" panose="020B0604020202020204"/>
                <a:ea typeface="宋体" panose="02010600030101010101" pitchFamily="2" charset="-122"/>
                <a:cs typeface="方正书宋_GBK"/>
              </a:rPr>
              <a:t>“</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形状相同</a:t>
            </a:r>
            <a:r>
              <a:rPr kumimoji="0" lang="zh-CN" altLang="en-US" sz="2800" b="0" i="0" u="none" strike="noStrike" cap="none" normalizeH="0" baseline="0" dirty="0" smtClean="0">
                <a:ln>
                  <a:noFill/>
                </a:ln>
                <a:solidFill>
                  <a:srgbClr val="000000"/>
                </a:solidFill>
                <a:effectLst/>
                <a:latin typeface="Arial" panose="020B0604020202020204"/>
                <a:ea typeface="宋体" panose="02010600030101010101" pitchFamily="2" charset="-122"/>
                <a:cs typeface="方正书宋_GBK"/>
              </a:rPr>
              <a:t>”</a:t>
            </a:r>
            <a:r>
              <a:rPr kumimoji="0" lang="en-US" altLang="zh-CN" sz="28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40962" name="Rectangle 2"/>
          <p:cNvSpPr>
            <a:spLocks noChangeArrowheads="1"/>
          </p:cNvSpPr>
          <p:nvPr/>
        </p:nvSpPr>
        <p:spPr bwMode="auto">
          <a:xfrm>
            <a:off x="571472" y="3429000"/>
            <a:ext cx="8001056" cy="267765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800" b="1" i="0" u="none" strike="noStrike" cap="none" normalizeH="0" baseline="0" dirty="0" smtClean="0">
                <a:ln>
                  <a:noFill/>
                </a:ln>
                <a:solidFill>
                  <a:srgbClr val="FF33CC"/>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800" b="1" i="0" u="none" strike="noStrike" cap="none" normalizeH="0" baseline="0" dirty="0" smtClean="0">
                <a:ln>
                  <a:noFill/>
                </a:ln>
                <a:solidFill>
                  <a:srgbClr val="FF33CC"/>
                </a:solidFill>
                <a:effectLst/>
                <a:latin typeface="Times New Roman" panose="02020603050405020304" pitchFamily="18" charset="0"/>
                <a:ea typeface="宋体" panose="02010600030101010101" pitchFamily="2" charset="-122"/>
                <a:cs typeface="Times New Roman" panose="02020603050405020304" pitchFamily="18" charset="0"/>
              </a:rPr>
              <a:t>课堂小结</a:t>
            </a:r>
            <a:r>
              <a:rPr kumimoji="0" lang="en-US" altLang="zh-CN" sz="2800" b="1" i="0" u="none" strike="noStrike" cap="none" normalizeH="0" baseline="0" dirty="0" smtClean="0">
                <a:ln>
                  <a:noFill/>
                </a:ln>
                <a:solidFill>
                  <a:srgbClr val="FF33CC"/>
                </a:solidFill>
                <a:effectLst/>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sz="2800" b="1" i="0" u="none" strike="noStrike" cap="none" normalizeH="0" baseline="0" dirty="0" smtClean="0">
              <a:ln>
                <a:noFill/>
              </a:ln>
              <a:solidFill>
                <a:srgbClr val="FF33CC"/>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8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相似图形定义</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形状相同的图形叫做相似图形</a:t>
            </a:r>
            <a:r>
              <a:rPr kumimoji="0" lang="en-US" altLang="zh-CN" sz="28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8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相似图形与全等形之间的关系</a:t>
            </a:r>
            <a:r>
              <a:rPr kumimoji="0" lang="en-US" altLang="zh-CN" sz="28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kumimoji="0" lang="en-US" altLang="zh-CN" sz="28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相似图形的特征</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形状相同</a:t>
            </a:r>
            <a:r>
              <a:rPr kumimoji="0" lang="en-US" altLang="zh-CN" sz="28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4" name="动作按钮: 第一张 3">
            <a:hlinkClick r:id="" action="ppaction://hlinkshowjump?jump=firstslide" highlightClick="1"/>
          </p:cNvPr>
          <p:cNvSpPr/>
          <p:nvPr/>
        </p:nvSpPr>
        <p:spPr>
          <a:xfrm>
            <a:off x="6497032" y="6246837"/>
            <a:ext cx="720080"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nvGrpSpPr>
          <p:cNvPr id="2" name="组合 1"/>
          <p:cNvGrpSpPr/>
          <p:nvPr/>
        </p:nvGrpSpPr>
        <p:grpSpPr>
          <a:xfrm>
            <a:off x="7939111" y="5048262"/>
            <a:ext cx="1071570" cy="1630501"/>
            <a:chOff x="6929454" y="3786196"/>
            <a:chExt cx="1071570" cy="1222876"/>
          </a:xfrm>
        </p:grpSpPr>
        <p:pic>
          <p:nvPicPr>
            <p:cNvPr id="1028" name="Picture 4"/>
            <p:cNvPicPr>
              <a:picLocks noChangeAspect="1" noChangeArrowheads="1"/>
            </p:cNvPicPr>
            <p:nvPr/>
          </p:nvPicPr>
          <p:blipFill>
            <a:blip r:embed="rId2"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3"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24" name="Picture 5"/>
            <p:cNvPicPr>
              <a:picLocks noChangeAspect="1" noChangeArrowheads="1"/>
            </p:cNvPicPr>
            <p:nvPr/>
          </p:nvPicPr>
          <p:blipFill>
            <a:blip r:embed="rId4"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0961"/>
                                        </p:tgtEl>
                                        <p:attrNameLst>
                                          <p:attrName>style.visibility</p:attrName>
                                        </p:attrNameLst>
                                      </p:cBhvr>
                                      <p:to>
                                        <p:strVal val="visible"/>
                                      </p:to>
                                    </p:set>
                                    <p:animEffect transition="in" filter="wipe(down)">
                                      <p:cBhvr>
                                        <p:cTn id="7" dur="500"/>
                                        <p:tgtEl>
                                          <p:spTgt spid="4096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0962"/>
                                        </p:tgtEl>
                                        <p:attrNameLst>
                                          <p:attrName>style.visibility</p:attrName>
                                        </p:attrNameLst>
                                      </p:cBhvr>
                                      <p:to>
                                        <p:strVal val="visible"/>
                                      </p:to>
                                    </p:set>
                                    <p:animEffect transition="in" filter="blinds(horizontal)">
                                      <p:cBhvr>
                                        <p:cTn id="12" dur="500"/>
                                        <p:tgtEl>
                                          <p:spTgt spid="409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1" grpId="0" bldLvl="0" animBg="1"/>
      <p:bldP spid="40962"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grpSp>
        <p:nvGrpSpPr>
          <p:cNvPr id="1032" name="Group 9"/>
          <p:cNvGrpSpPr/>
          <p:nvPr/>
        </p:nvGrpSpPr>
        <p:grpSpPr bwMode="auto">
          <a:xfrm>
            <a:off x="5097373" y="135300"/>
            <a:ext cx="2483769" cy="1008062"/>
            <a:chOff x="-1951" y="453"/>
            <a:chExt cx="1682" cy="635"/>
          </a:xfrm>
        </p:grpSpPr>
        <p:pic>
          <p:nvPicPr>
            <p:cNvPr id="1033" name="Picture 10" descr="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902" y="453"/>
              <a:ext cx="1633" cy="635"/>
            </a:xfrm>
            <a:prstGeom prst="rect">
              <a:avLst/>
            </a:prstGeom>
            <a:noFill/>
            <a:ln w="9525">
              <a:noFill/>
              <a:miter lim="800000"/>
              <a:headEnd/>
              <a:tailEnd/>
            </a:ln>
          </p:spPr>
        </p:pic>
        <p:sp>
          <p:nvSpPr>
            <p:cNvPr id="1034" name="Rectangle 2"/>
            <p:cNvSpPr txBox="1">
              <a:spLocks noChangeArrowheads="1"/>
            </p:cNvSpPr>
            <p:nvPr/>
          </p:nvSpPr>
          <p:spPr bwMode="auto">
            <a:xfrm>
              <a:off x="-1951" y="453"/>
              <a:ext cx="1497" cy="635"/>
            </a:xfrm>
            <a:prstGeom prst="rect">
              <a:avLst/>
            </a:prstGeom>
            <a:noFill/>
            <a:ln w="9525">
              <a:noFill/>
              <a:miter lim="800000"/>
            </a:ln>
          </p:spPr>
          <p:txBody>
            <a:bodyPr lIns="91403" tIns="45700" rIns="91403" bIns="45700" anchor="ctr"/>
            <a:lstStyle/>
            <a:p>
              <a:pPr algn="r" defTabSz="923925">
                <a:buFont typeface="Arial" panose="020B0604020202020204" pitchFamily="34" charset="0"/>
                <a:buNone/>
              </a:pPr>
              <a:r>
                <a:rPr lang="zh-CN" altLang="en-US" sz="3200" b="1" dirty="0">
                  <a:solidFill>
                    <a:srgbClr val="CC0000"/>
                  </a:solidFill>
                  <a:ea typeface="黑体" panose="02010609060101010101" pitchFamily="2" charset="-122"/>
                </a:rPr>
                <a:t>检测反馈</a:t>
              </a:r>
              <a:endParaRPr lang="zh-CN" altLang="en-US" sz="3200" b="1" dirty="0">
                <a:solidFill>
                  <a:srgbClr val="CC0000"/>
                </a:solidFill>
                <a:ea typeface="黑体" panose="02010609060101010101" pitchFamily="2" charset="-122"/>
              </a:endParaRPr>
            </a:p>
          </p:txBody>
        </p:sp>
      </p:grpSp>
      <p:sp>
        <p:nvSpPr>
          <p:cNvPr id="29697" name="Rectangle 1"/>
          <p:cNvSpPr>
            <a:spLocks noChangeArrowheads="1"/>
          </p:cNvSpPr>
          <p:nvPr/>
        </p:nvSpPr>
        <p:spPr bwMode="auto">
          <a:xfrm>
            <a:off x="642910" y="1142984"/>
            <a:ext cx="6786610" cy="224676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8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下列四个命题</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①</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所有的直角三角形都相似</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②</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所有的等腰三角形都相似</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③</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所有的正方形都相似</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④</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所有的菱形都相似</a:t>
            </a:r>
            <a:r>
              <a:rPr kumimoji="0" lang="en-US" altLang="zh-CN" sz="28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其中正确的有　　</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8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endPar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8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8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个　　</a:t>
            </a:r>
            <a:r>
              <a:rPr kumimoji="0" lang="en-US" altLang="zh-CN" sz="28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个　　</a:t>
            </a:r>
            <a:r>
              <a:rPr kumimoji="0" lang="en-US" altLang="zh-CN" sz="28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个　　</a:t>
            </a:r>
            <a:r>
              <a:rPr kumimoji="0" lang="en-US" altLang="zh-CN" sz="28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个</a:t>
            </a:r>
            <a:endParaRPr kumimoji="0" lang="zh-CN" altLang="en-US"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29698" name="Rectangle 2"/>
          <p:cNvSpPr>
            <a:spLocks noChangeArrowheads="1"/>
          </p:cNvSpPr>
          <p:nvPr/>
        </p:nvSpPr>
        <p:spPr bwMode="auto">
          <a:xfrm>
            <a:off x="571500" y="3715385"/>
            <a:ext cx="7124700" cy="224536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solidFill>
                  <a:srgbClr val="FF33CC"/>
                </a:solidFill>
                <a:effectLst/>
                <a:latin typeface="宋体" panose="02010600030101010101" pitchFamily="2" charset="-122"/>
                <a:ea typeface="宋体" panose="02010600030101010101" pitchFamily="2" charset="-122"/>
                <a:cs typeface="方正黑体_GBK"/>
              </a:rPr>
              <a:t>解析</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黑体_GBK"/>
              </a:rPr>
              <a:t>:</a:t>
            </a:r>
            <a:r>
              <a:rPr kumimoji="0" lang="zh-CN" altLang="en-US" sz="2800" b="0" i="0" u="none" strike="noStrike" cap="none" normalizeH="0" baseline="0" dirty="0" smtClean="0">
                <a:ln>
                  <a:noFill/>
                </a:ln>
                <a:solidFill>
                  <a:srgbClr val="000000"/>
                </a:solidFill>
                <a:effectLst/>
                <a:latin typeface="楷体_GB2312" pitchFamily="49" charset="-122"/>
                <a:ea typeface="楷体_GB2312" pitchFamily="49" charset="-122"/>
                <a:cs typeface="方正楷体_GBK"/>
              </a:rPr>
              <a:t>所有的正方形的形状相同，所以</a:t>
            </a:r>
            <a:r>
              <a:rPr kumimoji="0" lang="zh-CN" altLang="en-US" sz="2800" b="0" i="0" u="none" strike="noStrike" cap="none" normalizeH="0" baseline="0" dirty="0" smtClean="0">
                <a:ln>
                  <a:noFill/>
                </a:ln>
                <a:solidFill>
                  <a:srgbClr val="000000"/>
                </a:solidFill>
                <a:effectLst/>
                <a:latin typeface="楷体_GB2312" pitchFamily="49" charset="-122"/>
                <a:ea typeface="楷体_GB2312" pitchFamily="49" charset="-122"/>
              </a:rPr>
              <a:t>③</a:t>
            </a:r>
            <a:r>
              <a:rPr kumimoji="0" lang="zh-CN" altLang="en-US" sz="2800" b="0" i="0" u="none" strike="noStrike" cap="none" normalizeH="0" baseline="0" dirty="0" smtClean="0">
                <a:ln>
                  <a:noFill/>
                </a:ln>
                <a:solidFill>
                  <a:srgbClr val="000000"/>
                </a:solidFill>
                <a:effectLst/>
                <a:latin typeface="楷体_GB2312" pitchFamily="49" charset="-122"/>
                <a:ea typeface="楷体_GB2312" pitchFamily="49" charset="-122"/>
                <a:cs typeface="方正楷体_GBK"/>
              </a:rPr>
              <a:t>正确</a:t>
            </a:r>
            <a:r>
              <a:rPr kumimoji="0" lang="en-US" altLang="zh-CN" sz="2800" b="0" i="0" u="none" strike="noStrike" cap="none" normalizeH="0" baseline="0" dirty="0" smtClean="0">
                <a:ln>
                  <a:noFill/>
                </a:ln>
                <a:solidFill>
                  <a:srgbClr val="000000"/>
                </a:solidFill>
                <a:effectLst/>
                <a:latin typeface="楷体_GB2312" pitchFamily="49" charset="-122"/>
                <a:ea typeface="楷体_GB2312" pitchFamily="49" charset="-122"/>
                <a:cs typeface="方正楷体_GBK"/>
              </a:rPr>
              <a:t>;</a:t>
            </a:r>
            <a:r>
              <a:rPr kumimoji="0" lang="zh-CN" altLang="en-US" sz="2800" b="0" i="0" u="none" strike="noStrike" cap="none" normalizeH="0" baseline="0" dirty="0" smtClean="0">
                <a:ln>
                  <a:noFill/>
                </a:ln>
                <a:solidFill>
                  <a:srgbClr val="000000"/>
                </a:solidFill>
                <a:effectLst/>
                <a:latin typeface="楷体_GB2312" pitchFamily="49" charset="-122"/>
                <a:ea typeface="楷体_GB2312" pitchFamily="49" charset="-122"/>
                <a:cs typeface="方正楷体_GBK"/>
              </a:rPr>
              <a:t>直角三角形、等腰三角形、菱形的形状和内角有关，角度不同，图形的形状就不同，所以所有的直角三角形、所有的等腰三角形、所有的菱形不一定相似</a:t>
            </a:r>
            <a:r>
              <a:rPr kumimoji="0" lang="en-US" altLang="zh-CN" sz="2800" b="0" i="1" u="none" strike="noStrike" cap="none" normalizeH="0" baseline="0" dirty="0" smtClean="0">
                <a:ln>
                  <a:noFill/>
                </a:ln>
                <a:solidFill>
                  <a:srgbClr val="000000"/>
                </a:solidFill>
                <a:effectLst/>
                <a:latin typeface="楷体_GB2312" pitchFamily="49" charset="-122"/>
                <a:ea typeface="楷体_GB2312" pitchFamily="49" charset="-122"/>
              </a:rPr>
              <a:t>.</a:t>
            </a:r>
            <a:r>
              <a:rPr kumimoji="0" lang="zh-CN" altLang="en-US" sz="2800" b="0" i="0" u="none" strike="noStrike" cap="none" normalizeH="0" baseline="0" dirty="0" smtClean="0">
                <a:ln>
                  <a:noFill/>
                </a:ln>
                <a:solidFill>
                  <a:srgbClr val="000000"/>
                </a:solidFill>
                <a:effectLst/>
                <a:latin typeface="楷体_GB2312" pitchFamily="49" charset="-122"/>
                <a:ea typeface="楷体_GB2312" pitchFamily="49" charset="-122"/>
                <a:cs typeface="方正楷体_GBK"/>
              </a:rPr>
              <a:t>故选</a:t>
            </a:r>
            <a:r>
              <a:rPr kumimoji="0" lang="en-US" altLang="zh-CN" sz="28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en-US" altLang="zh-CN" sz="28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14" name="矩形 13"/>
          <p:cNvSpPr/>
          <p:nvPr/>
        </p:nvSpPr>
        <p:spPr>
          <a:xfrm>
            <a:off x="3143240" y="2428868"/>
            <a:ext cx="444352" cy="523220"/>
          </a:xfrm>
          <a:prstGeom prst="rect">
            <a:avLst/>
          </a:prstGeom>
        </p:spPr>
        <p:txBody>
          <a:bodyPr wrap="none">
            <a:spAutoFit/>
          </a:bodyPr>
          <a:lstStyle/>
          <a:p>
            <a:r>
              <a:rPr lang="en-US" altLang="zh-CN" sz="2800" dirty="0" smtClean="0">
                <a:solidFill>
                  <a:srgbClr val="FF33CC"/>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en-US" sz="3200" dirty="0">
              <a:solidFill>
                <a:srgbClr val="FF33CC"/>
              </a:solidFill>
            </a:endParaRPr>
          </a:p>
        </p:txBody>
      </p:sp>
      <p:grpSp>
        <p:nvGrpSpPr>
          <p:cNvPr id="2" name="组合 1"/>
          <p:cNvGrpSpPr/>
          <p:nvPr/>
        </p:nvGrpSpPr>
        <p:grpSpPr>
          <a:xfrm>
            <a:off x="7939111" y="5048262"/>
            <a:ext cx="1071570" cy="1630501"/>
            <a:chOff x="6929454" y="3786196"/>
            <a:chExt cx="1071570" cy="1222876"/>
          </a:xfrm>
        </p:grpSpPr>
        <p:pic>
          <p:nvPicPr>
            <p:cNvPr id="1028" name="Picture 4"/>
            <p:cNvPicPr>
              <a:picLocks noChangeAspect="1" noChangeArrowheads="1"/>
            </p:cNvPicPr>
            <p:nvPr/>
          </p:nvPicPr>
          <p:blipFill>
            <a:blip r:embed="rId3"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4"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24" name="Picture 5"/>
            <p:cNvPicPr>
              <a:picLocks noChangeAspect="1" noChangeArrowheads="1"/>
            </p:cNvPicPr>
            <p:nvPr/>
          </p:nvPicPr>
          <p:blipFill>
            <a:blip r:embed="rId5"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wipe(down)">
                                      <p:cBhvr>
                                        <p:cTn id="7" dur="500"/>
                                        <p:tgtEl>
                                          <p:spTgt spid="2969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bldLvl="0" animBg="1"/>
      <p:bldP spid="14" grpId="0"/>
    </p:bld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1523</Words>
  <Application>WPS 演示</Application>
  <PresentationFormat>宽屏</PresentationFormat>
  <Paragraphs>141</Paragraphs>
  <Slides>13</Slides>
  <Notes>0</Notes>
  <HiddenSlides>0</HiddenSlides>
  <MMClips>0</MMClips>
  <ScaleCrop>false</ScaleCrop>
  <HeadingPairs>
    <vt:vector size="6" baseType="variant">
      <vt:variant>
        <vt:lpstr>已用的字体</vt:lpstr>
      </vt:variant>
      <vt:variant>
        <vt:i4>15</vt:i4>
      </vt:variant>
      <vt:variant>
        <vt:lpstr>主题</vt:lpstr>
      </vt:variant>
      <vt:variant>
        <vt:i4>3</vt:i4>
      </vt:variant>
      <vt:variant>
        <vt:lpstr>幻灯片标题</vt:lpstr>
      </vt:variant>
      <vt:variant>
        <vt:i4>13</vt:i4>
      </vt:variant>
    </vt:vector>
  </HeadingPairs>
  <TitlesOfParts>
    <vt:vector size="31" baseType="lpstr">
      <vt:lpstr>Arial</vt:lpstr>
      <vt:lpstr>宋体</vt:lpstr>
      <vt:lpstr>Wingdings</vt:lpstr>
      <vt:lpstr>Calibri</vt:lpstr>
      <vt:lpstr>楷体_GB2312</vt:lpstr>
      <vt:lpstr>新宋体</vt:lpstr>
      <vt:lpstr>黑体</vt:lpstr>
      <vt:lpstr>方正书宋_GBK</vt:lpstr>
      <vt:lpstr>Arial Unicode MS</vt:lpstr>
      <vt:lpstr>Times New Roman</vt:lpstr>
      <vt:lpstr>方正书宋_GBK</vt:lpstr>
      <vt:lpstr>方正黑体_GBK</vt:lpstr>
      <vt:lpstr>Arial</vt:lpstr>
      <vt:lpstr>方正楷体_GBK</vt:lpstr>
      <vt:lpstr>微软雅黑</vt:lpstr>
      <vt:lpstr>1_Office 主题</vt:lpstr>
      <vt:lpstr>2_Office 主题</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lenovop</dc:creator>
  <cp:lastModifiedBy>lenovop</cp:lastModifiedBy>
  <cp:revision>5</cp:revision>
  <dcterms:created xsi:type="dcterms:W3CDTF">2020-09-09T03:32:00Z</dcterms:created>
  <dcterms:modified xsi:type="dcterms:W3CDTF">2020-10-09T03:39:45Z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2052-11.1.0.9098</vt:lpwstr>
  </property>
</Properties>
</file>