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8"/>
  </p:notesMasterIdLst>
  <p:sldIdLst>
    <p:sldId id="269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7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30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oleObject" Target="../embeddings/oleObject2.bin"/><Relationship Id="rId7" Type="http://schemas.openxmlformats.org/officeDocument/2006/relationships/image" Target="../media/image23.wmf"/><Relationship Id="rId6" Type="http://schemas.openxmlformats.org/officeDocument/2006/relationships/oleObject" Target="../embeddings/oleObject1.bin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6.png"/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714356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2</a:t>
            </a:r>
            <a:r>
              <a:rPr lang="en-US" sz="2400" i="1" dirty="0" smtClean="0"/>
              <a:t>.</a:t>
            </a:r>
            <a:r>
              <a:rPr lang="zh-CN" altLang="en-US" sz="2400" dirty="0" smtClean="0"/>
              <a:t>如图所示的是由一些相同的小正方体构成的几何体的三视图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则这个几何体中小正方体的个数是　　</a:t>
            </a:r>
            <a:r>
              <a:rPr lang="en-US" sz="2400" dirty="0" smtClean="0"/>
              <a:t>(</a:t>
            </a:r>
            <a:r>
              <a:rPr lang="zh-CN" altLang="en-US" sz="2400" i="1" dirty="0" smtClean="0"/>
              <a:t>　　</a:t>
            </a:r>
            <a:r>
              <a:rPr lang="en-US" sz="2400" dirty="0" smtClean="0"/>
              <a:t>)</a:t>
            </a:r>
            <a:endParaRPr lang="zh-CN" altLang="en-US" sz="2400" dirty="0"/>
          </a:p>
        </p:txBody>
      </p:sp>
      <p:pic>
        <p:nvPicPr>
          <p:cNvPr id="3" name="图片 2"/>
          <p:cNvPicPr/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286380" y="2214554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57224" y="1643050"/>
            <a:ext cx="2928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B.5</a:t>
            </a:r>
            <a:r>
              <a:rPr lang="zh-CN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en-US" altLang="zh-CN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C.6</a:t>
            </a:r>
            <a:r>
              <a:rPr lang="zh-CN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D.7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264318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由三视图可知该几何体的底层应该有</a:t>
            </a:r>
            <a:r>
              <a:rPr 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3+1=4</a:t>
            </a:r>
            <a:r>
              <a:rPr lang="zh-CN" alt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个小正方体</a:t>
            </a:r>
            <a:r>
              <a:rPr 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第二层应该有一个小正方体</a:t>
            </a:r>
            <a:r>
              <a:rPr 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因此小正方体的个数为</a:t>
            </a:r>
            <a:r>
              <a:rPr 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5</a:t>
            </a:r>
            <a:r>
              <a:rPr lang="en-US" sz="2400" i="1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B.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6578" y="107154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29322" y="1285860"/>
            <a:ext cx="2243147" cy="28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857224" y="357166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3</a:t>
            </a:r>
            <a:r>
              <a:rPr lang="en-US" sz="2400" i="1" dirty="0" smtClean="0"/>
              <a:t>.</a:t>
            </a:r>
            <a:r>
              <a:rPr lang="zh-CN" altLang="en-US" sz="2400" dirty="0" smtClean="0"/>
              <a:t>如图所示的是由相同的小立方块搭成的几何体的俯视图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小正方形中所标示的数字表示该位置上小正方体的个数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则这个几何体的左视图是</a:t>
            </a:r>
            <a:r>
              <a:rPr lang="en-US" sz="2400" dirty="0" smtClean="0"/>
              <a:t>(</a:t>
            </a:r>
            <a:r>
              <a:rPr lang="zh-CN" altLang="en-US" sz="2400" i="1" dirty="0" smtClean="0"/>
              <a:t>　　</a:t>
            </a:r>
            <a:r>
              <a:rPr lang="en-US" sz="2400" dirty="0" smtClean="0"/>
              <a:t>)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642910" y="200024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解析</a:t>
            </a:r>
            <a:r>
              <a:rPr lang="en-US" sz="24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根据俯视图及其上的数字可知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左视图中第一列小正方形数为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1,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第二列小正方形数为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3,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第三列小正方形数为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sz="2400" i="1" dirty="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故选</a:t>
            </a:r>
            <a:r>
              <a:rPr lang="en-US" sz="2400" dirty="0" smtClean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4942" y="107154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41433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4</a:t>
            </a:r>
            <a:r>
              <a:rPr lang="en-US" sz="2400" i="1" dirty="0" smtClean="0"/>
              <a:t>.</a:t>
            </a:r>
            <a:r>
              <a:rPr lang="zh-CN" altLang="en-US" sz="2400" dirty="0" smtClean="0"/>
              <a:t>一个几何体的三视图如图所示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那么这个几何体是</a:t>
            </a:r>
            <a:r>
              <a:rPr lang="zh-CN" altLang="en-US" sz="2400" i="1" u="sng" dirty="0" smtClean="0"/>
              <a:t>　　　　</a:t>
            </a:r>
            <a:r>
              <a:rPr lang="en-US" sz="2400" i="1" dirty="0" smtClean="0"/>
              <a:t>. </a:t>
            </a:r>
            <a:endParaRPr lang="zh-CN" altLang="en-US" sz="2400" dirty="0"/>
          </a:p>
        </p:txBody>
      </p:sp>
      <p:pic>
        <p:nvPicPr>
          <p:cNvPr id="7" name="图片 6"/>
          <p:cNvPicPr/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41274" y="4329436"/>
            <a:ext cx="185738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642910" y="51435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解析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主视图、左视图为等腰三角形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俯视图为带圆心的圆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所以该几何体为圆锥</a:t>
            </a:r>
            <a:r>
              <a:rPr lang="en-US" sz="2400" i="1" dirty="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故填圆锥</a:t>
            </a:r>
            <a:r>
              <a:rPr lang="en-US" sz="2400" i="1" dirty="0" smtClean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6116" y="450057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圆锥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14290"/>
            <a:ext cx="199073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000100" y="500042"/>
            <a:ext cx="50720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5</a:t>
            </a:r>
            <a:r>
              <a:rPr lang="en-US" sz="2400" i="1" dirty="0" smtClean="0"/>
              <a:t>.</a:t>
            </a:r>
            <a:r>
              <a:rPr lang="zh-CN" altLang="en-US" sz="2400" dirty="0" smtClean="0"/>
              <a:t>某物体的三视图如图所示</a:t>
            </a:r>
            <a:r>
              <a:rPr lang="en-US" sz="2400" i="1" dirty="0" smtClean="0"/>
              <a:t>.</a:t>
            </a:r>
            <a:endParaRPr lang="zh-CN" altLang="en-US" sz="2400" dirty="0" smtClean="0"/>
          </a:p>
          <a:p>
            <a:r>
              <a:rPr lang="zh-CN" altLang="en-US" sz="2400" dirty="0" smtClean="0"/>
              <a:t>　</a:t>
            </a:r>
            <a:r>
              <a:rPr lang="en-US" sz="2400" dirty="0" smtClean="0"/>
              <a:t>(1)</a:t>
            </a:r>
            <a:r>
              <a:rPr lang="zh-CN" altLang="en-US" sz="2400" dirty="0" smtClean="0"/>
              <a:t>此物体是什么形状</a:t>
            </a:r>
            <a:r>
              <a:rPr lang="en-US" sz="2400" dirty="0" smtClean="0"/>
              <a:t>?</a:t>
            </a:r>
            <a:endParaRPr lang="zh-CN" altLang="en-US" sz="2400" dirty="0" smtClean="0"/>
          </a:p>
          <a:p>
            <a:r>
              <a:rPr lang="zh-CN" altLang="en-US" sz="2400" dirty="0" smtClean="0"/>
              <a:t>　</a:t>
            </a:r>
            <a:r>
              <a:rPr lang="en-US" sz="2400" dirty="0" smtClean="0"/>
              <a:t>(2)</a:t>
            </a:r>
            <a:r>
              <a:rPr lang="zh-CN" altLang="en-US" sz="2400" dirty="0" smtClean="0"/>
              <a:t>求此物体的全面积</a:t>
            </a:r>
            <a:r>
              <a:rPr lang="en-US" sz="2400" i="1" dirty="0" smtClean="0"/>
              <a:t>.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500034" y="3071810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解</a:t>
            </a:r>
            <a:r>
              <a:rPr 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:(1)</a:t>
            </a:r>
            <a:r>
              <a:rPr lang="zh-CN" alt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根据三视图的知识</a:t>
            </a:r>
            <a:r>
              <a:rPr 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主视图以及左视图都为矩形</a:t>
            </a:r>
            <a:r>
              <a:rPr 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俯视图是一个圆</a:t>
            </a:r>
            <a:r>
              <a:rPr 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故可判断该几何体为圆柱</a:t>
            </a:r>
            <a:r>
              <a:rPr lang="en-US" sz="2400" i="1" dirty="0" smtClean="0"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endParaRPr lang="zh-CN" altLang="en-US" sz="2400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4286256"/>
            <a:ext cx="74295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根据圆柱的全面积公式可得全面积为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20π×40+2×π×10</a:t>
            </a:r>
            <a:r>
              <a:rPr lang="en-US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=1000π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200" dirty="0"/>
          </a:p>
        </p:txBody>
      </p:sp>
      <p:grpSp>
        <p:nvGrpSpPr>
          <p:cNvPr id="7" name="组合 6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500166" y="1643050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第二十九章       投影与视图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112963" cy="1009650"/>
            <a:chOff x="340" y="3022"/>
            <a:chExt cx="1331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01" y="317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C0000"/>
                  </a:solidFill>
                  <a:latin typeface="宋体" panose="02010600030101010101" pitchFamily="2" charset="-122"/>
                </a:rPr>
                <a:t>学习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42976" y="2857496"/>
            <a:ext cx="72971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29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三视图（第</a:t>
            </a:r>
            <a:r>
              <a:rPr lang="en-US" altLang="zh-C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9r391.jpg" descr="id:2147498416;FounderCES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1142984"/>
            <a:ext cx="1789812" cy="1285884"/>
          </a:xfrm>
          <a:prstGeom prst="rect">
            <a:avLst/>
          </a:prstGeom>
          <a:noFill/>
        </p:spPr>
      </p:pic>
      <p:pic>
        <p:nvPicPr>
          <p:cNvPr id="5121" name="图片 631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929190" y="1428736"/>
            <a:ext cx="2052119" cy="1692671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28662" y="214290"/>
            <a:ext cx="150019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动手操作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224" y="571480"/>
            <a:ext cx="4643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下图是一根钢管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画出它的三视图</a:t>
            </a:r>
            <a:r>
              <a:rPr lang="en-US" sz="2400" i="1" dirty="0" smtClean="0"/>
              <a:t>.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642620" y="2495550"/>
            <a:ext cx="407352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zh-CN" sz="2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解:如图所示的是钢管的三视图,其中的虚线表示钢管的内壁.</a:t>
            </a:r>
            <a:endParaRPr lang="zh-CN" sz="200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Group 4"/>
          <p:cNvGrpSpPr/>
          <p:nvPr/>
        </p:nvGrpSpPr>
        <p:grpSpPr bwMode="auto">
          <a:xfrm>
            <a:off x="5643563" y="420370"/>
            <a:ext cx="2592387" cy="1008063"/>
            <a:chOff x="0" y="0"/>
            <a:chExt cx="1633" cy="635"/>
          </a:xfrm>
        </p:grpSpPr>
        <p:pic>
          <p:nvPicPr>
            <p:cNvPr id="10" name="Picture 5" descr="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28596" y="3357562"/>
            <a:ext cx="6858048" cy="9559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欣赏机械制图中三视图与对应的立体图形的图片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说说三视图与对应的立体图形有怎样的关系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2" name="图片 634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357290" y="4572008"/>
            <a:ext cx="2000264" cy="155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9r394.jpg" descr="id:2147498444;FounderCES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286248" y="4786322"/>
            <a:ext cx="142876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48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00694" y="928670"/>
            <a:ext cx="292895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500034" y="1428736"/>
            <a:ext cx="3857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</a:rPr>
              <a:t>解</a:t>
            </a:r>
            <a:r>
              <a:rPr lang="en-US" sz="2400" dirty="0" smtClean="0">
                <a:solidFill>
                  <a:srgbClr val="FF33CC"/>
                </a:solidFill>
              </a:rPr>
              <a:t>:</a:t>
            </a:r>
            <a:r>
              <a:rPr lang="en-US" sz="2400" dirty="0" smtClean="0"/>
              <a:t>(1)</a:t>
            </a:r>
            <a:r>
              <a:rPr lang="zh-CN" altLang="en-US" sz="2400" dirty="0" smtClean="0"/>
              <a:t>从三个方向看立体图形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视图都是矩形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可以想象出这个立体图形是长方体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如图</a:t>
            </a:r>
            <a:r>
              <a:rPr lang="en-US" sz="2400" dirty="0" smtClean="0"/>
              <a:t>(1)</a:t>
            </a:r>
            <a:r>
              <a:rPr lang="zh-CN" altLang="en-US" sz="2400" dirty="0" smtClean="0"/>
              <a:t>所示</a:t>
            </a:r>
            <a:r>
              <a:rPr lang="en-US" sz="2400" i="1" dirty="0" smtClean="0"/>
              <a:t>.</a:t>
            </a:r>
            <a:endParaRPr lang="zh-CN" altLang="en-US" sz="2400" dirty="0"/>
          </a:p>
        </p:txBody>
      </p:sp>
      <p:pic>
        <p:nvPicPr>
          <p:cNvPr id="9" name="图片 8"/>
          <p:cNvPicPr/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t="4762" r="45454"/>
          <a:stretch>
            <a:fillRect/>
          </a:stretch>
        </p:blipFill>
        <p:spPr bwMode="auto">
          <a:xfrm>
            <a:off x="5429256" y="2786058"/>
            <a:ext cx="150019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/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51515"/>
          <a:stretch>
            <a:fillRect/>
          </a:stretch>
        </p:blipFill>
        <p:spPr bwMode="auto">
          <a:xfrm>
            <a:off x="7215206" y="2786058"/>
            <a:ext cx="150019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28596" y="3000372"/>
            <a:ext cx="5000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(2)</a:t>
            </a:r>
            <a:r>
              <a:rPr lang="zh-CN" altLang="en-US" sz="2400" dirty="0" smtClean="0"/>
              <a:t>从正面、侧面看立体图形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视图都是等腰三角形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从上面看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视图是带圆心的圆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可以想象这个立体图形是圆锥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如图</a:t>
            </a:r>
            <a:r>
              <a:rPr lang="en-US" sz="2400" dirty="0" smtClean="0"/>
              <a:t>(2)</a:t>
            </a:r>
            <a:r>
              <a:rPr lang="zh-CN" altLang="en-US" sz="2400" dirty="0" smtClean="0"/>
              <a:t>所示</a:t>
            </a:r>
            <a:r>
              <a:rPr lang="en-US" sz="2400" i="1" dirty="0" smtClean="0"/>
              <a:t>.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499745" y="4643755"/>
            <a:ext cx="716724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400" b="1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归纳</a:t>
            </a:r>
            <a:r>
              <a:rPr lang="en-US" altLang="zh-CN" sz="2400" b="1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400" b="1" i="1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由三视图想象立体图形时</a:t>
            </a:r>
            <a:r>
              <a:rPr lang="en-US" sz="2400" b="1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要先分别根据主视图、俯视图和左视图想象立体图形的前面、上面和左侧面</a:t>
            </a:r>
            <a:r>
              <a:rPr lang="en-US" sz="2400" b="1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然后再综合起来考虑整体图形</a:t>
            </a:r>
            <a:r>
              <a:rPr lang="en-US" sz="2400" b="1" i="1" dirty="0" smtClean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9457" name="lt1.jpg" descr="id:2147498451;FounderC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714356"/>
            <a:ext cx="1027915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285852" y="357652"/>
            <a:ext cx="6572296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800" b="0" i="0" u="none" strike="noStrike" cap="none" normalizeH="0" baseline="0" dirty="0" smtClean="0">
                <a:solidFill>
                  <a:srgbClr val="FF33CC"/>
                </a:solidFill>
                <a:latin typeface="+mn-ea"/>
              </a:rPr>
              <a:t>(教材例3)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分别根据三视图说出立体图形的名称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t2.jpg" descr="id:21474984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28662" y="285728"/>
            <a:ext cx="574608" cy="430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71625" y="213995"/>
            <a:ext cx="639953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33CC"/>
                </a:solidFill>
                <a:latin typeface="+mn-ea"/>
                <a:ea typeface="+mn-ea"/>
              </a:rPr>
              <a:t>(</a:t>
            </a:r>
            <a:r>
              <a:rPr lang="zh-CN" altLang="en-US" sz="2800" dirty="0" smtClean="0">
                <a:solidFill>
                  <a:srgbClr val="FF33CC"/>
                </a:solidFill>
                <a:latin typeface="+mn-ea"/>
                <a:ea typeface="+mn-ea"/>
              </a:rPr>
              <a:t>教材例</a:t>
            </a:r>
            <a:r>
              <a:rPr lang="en-US" sz="2800" dirty="0" smtClean="0">
                <a:solidFill>
                  <a:srgbClr val="FF33CC"/>
                </a:solidFill>
                <a:latin typeface="+mn-ea"/>
                <a:ea typeface="+mn-ea"/>
              </a:rPr>
              <a:t>4)</a:t>
            </a:r>
            <a:r>
              <a:rPr lang="zh-CN" altLang="en-US" sz="2800" dirty="0" smtClean="0">
                <a:latin typeface="+mn-ea"/>
                <a:ea typeface="+mn-ea"/>
              </a:rPr>
              <a:t>根据物体的三视图</a:t>
            </a:r>
            <a:r>
              <a:rPr lang="en-US" sz="2800" dirty="0" smtClean="0">
                <a:latin typeface="+mn-ea"/>
                <a:ea typeface="+mn-ea"/>
              </a:rPr>
              <a:t>(</a:t>
            </a:r>
            <a:r>
              <a:rPr lang="zh-CN" altLang="en-US" sz="2800" dirty="0" smtClean="0">
                <a:latin typeface="+mn-ea"/>
                <a:ea typeface="+mn-ea"/>
              </a:rPr>
              <a:t>如图所示</a:t>
            </a:r>
            <a:r>
              <a:rPr lang="en-US" sz="2800" dirty="0" smtClean="0">
                <a:latin typeface="+mn-ea"/>
                <a:ea typeface="+mn-ea"/>
              </a:rPr>
              <a:t>),</a:t>
            </a:r>
            <a:r>
              <a:rPr lang="zh-CN" altLang="en-US" sz="2800" dirty="0" smtClean="0">
                <a:latin typeface="+mn-ea"/>
                <a:ea typeface="+mn-ea"/>
              </a:rPr>
              <a:t>描述物体的形状</a:t>
            </a:r>
            <a:r>
              <a:rPr lang="en-US" sz="2800" i="1" dirty="0" smtClean="0">
                <a:latin typeface="+mn-ea"/>
                <a:ea typeface="+mn-ea"/>
              </a:rPr>
              <a:t>.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9" name="9r399.jpg" descr="id:2147498493;FounderCES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715140" y="1714488"/>
            <a:ext cx="2214578" cy="18573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14282" y="1142984"/>
            <a:ext cx="62151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分析</a:t>
            </a:r>
            <a:r>
              <a:rPr lang="en-US" sz="2400" b="1" dirty="0" smtClean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由主视图可知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物体正面是</a:t>
            </a:r>
            <a:r>
              <a:rPr lang="zh-CN" altLang="en-US" sz="2400" i="1" u="sng" dirty="0" smtClean="0">
                <a:latin typeface="楷体_GB2312" pitchFamily="49" charset="-122"/>
                <a:ea typeface="楷体_GB2312" pitchFamily="49" charset="-122"/>
              </a:rPr>
              <a:t>　　　　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由俯视图可知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由上向下看物体有两个面的视图是</a:t>
            </a:r>
            <a:r>
              <a:rPr lang="zh-CN" altLang="en-US" sz="2400" i="1" u="sng" dirty="0" smtClean="0">
                <a:latin typeface="楷体_GB2312" pitchFamily="49" charset="-122"/>
                <a:ea typeface="楷体_GB2312" pitchFamily="49" charset="-122"/>
              </a:rPr>
              <a:t>　　　　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且有一条棱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中间的实线表示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可见到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两条棱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虚线表示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被遮挡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由左视图知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物体的左侧有两个面的视图是</a:t>
            </a:r>
            <a:r>
              <a:rPr lang="zh-CN" altLang="en-US" sz="2400" i="1" u="sng" dirty="0" smtClean="0">
                <a:latin typeface="楷体_GB2312" pitchFamily="49" charset="-122"/>
                <a:ea typeface="楷体_GB2312" pitchFamily="49" charset="-122"/>
              </a:rPr>
              <a:t>　　　　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且有一条棱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中间的实线表示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可见到</a:t>
            </a:r>
            <a:r>
              <a:rPr lang="en-US" sz="2400" i="1" dirty="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综合各视图可知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物体的形状是</a:t>
            </a:r>
            <a:r>
              <a:rPr lang="zh-CN" altLang="en-US" sz="2400" i="1" u="sng" dirty="0" smtClean="0">
                <a:latin typeface="楷体_GB2312" pitchFamily="49" charset="-122"/>
                <a:ea typeface="楷体_GB2312" pitchFamily="49" charset="-122"/>
              </a:rPr>
              <a:t>　　　　</a:t>
            </a:r>
            <a:r>
              <a:rPr lang="en-US" sz="2400" i="1" dirty="0" smtClean="0">
                <a:latin typeface="楷体_GB2312" pitchFamily="49" charset="-122"/>
                <a:ea typeface="楷体_GB2312" pitchFamily="49" charset="-122"/>
              </a:rPr>
              <a:t>. 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" name="9r400.jpg" descr="id:2147498500;FounderCES"/>
          <p:cNvPicPr/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71802" y="4714884"/>
            <a:ext cx="1643074" cy="164307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4282" y="3929066"/>
            <a:ext cx="6929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+mn-ea"/>
                <a:ea typeface="+mn-ea"/>
              </a:rPr>
              <a:t>解</a:t>
            </a:r>
            <a:r>
              <a:rPr lang="en-US" sz="2800" b="1" dirty="0" smtClean="0">
                <a:latin typeface="+mn-ea"/>
                <a:ea typeface="+mn-ea"/>
              </a:rPr>
              <a:t>:</a:t>
            </a:r>
            <a:r>
              <a:rPr lang="zh-CN" altLang="en-US" sz="2800" dirty="0" smtClean="0">
                <a:latin typeface="+mn-ea"/>
                <a:ea typeface="+mn-ea"/>
              </a:rPr>
              <a:t>物体是正五棱柱形状的</a:t>
            </a:r>
            <a:r>
              <a:rPr lang="en-US" sz="2800" dirty="0" smtClean="0">
                <a:latin typeface="+mn-ea"/>
                <a:ea typeface="+mn-ea"/>
              </a:rPr>
              <a:t>,</a:t>
            </a:r>
            <a:r>
              <a:rPr lang="zh-CN" altLang="en-US" sz="2800" dirty="0" smtClean="0">
                <a:latin typeface="+mn-ea"/>
                <a:ea typeface="+mn-ea"/>
              </a:rPr>
              <a:t>如下图所示</a:t>
            </a:r>
            <a:r>
              <a:rPr lang="en-US" sz="2800" i="1" dirty="0" smtClean="0">
                <a:latin typeface="+mn-ea"/>
                <a:ea typeface="+mn-ea"/>
              </a:rPr>
              <a:t>.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85720" y="4953329"/>
            <a:ext cx="5000660" cy="163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6×50×50+2×6×      ×50×50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60°</a:t>
            </a:r>
            <a:endParaRPr lang="zh-CN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=6×50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×    </a:t>
            </a:r>
            <a:endParaRPr lang="zh-CN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≈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27990(mm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lt3.jpg" descr="id:214749850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51192" y="312715"/>
            <a:ext cx="646046" cy="501888"/>
          </a:xfrm>
          <a:prstGeom prst="rect">
            <a:avLst/>
          </a:prstGeom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643042" y="312596"/>
            <a:ext cx="6143668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000" b="0" u="none" strike="noStrike" cap="none" normalizeH="0" baseline="0" dirty="0" smtClean="0">
                <a:solidFill>
                  <a:srgbClr val="FF33CC"/>
                </a:solidFill>
                <a:latin typeface="+mn-ea"/>
              </a:rPr>
              <a:t>　</a:t>
            </a:r>
            <a:r>
              <a:rPr kumimoji="0" lang="en-US" sz="2000" b="0" i="0" u="none" strike="noStrike" cap="none" normalizeH="0" baseline="0" dirty="0" smtClean="0">
                <a:solidFill>
                  <a:srgbClr val="FF33CC"/>
                </a:solidFill>
                <a:latin typeface="+mn-ea"/>
              </a:rPr>
              <a:t>(教材例5)</a:t>
            </a:r>
            <a:r>
              <a:rPr kumimoji="0" lang="zh-CN" altLang="en-US" sz="2000" b="0" i="0" u="none" strike="noStrike" cap="none" normalizeH="0" baseline="0" dirty="0" smtClean="0">
                <a:latin typeface="+mn-ea"/>
              </a:rPr>
              <a:t>某工厂要加工一批密封罐,设计者给出了密封罐的三视图(如图所示)</a:t>
            </a:r>
            <a:r>
              <a:rPr kumimoji="0" lang="zh-CN" altLang="en-US" sz="2000" b="0" u="none" strike="noStrike" cap="none" normalizeH="0" baseline="0" dirty="0" smtClean="0">
                <a:latin typeface="+mn-ea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atin typeface="+mn-ea"/>
              </a:rPr>
              <a:t>请按照三视图确定制作每个密封罐所需钢板的面积</a:t>
            </a:r>
            <a:r>
              <a:rPr kumimoji="0" lang="zh-CN" altLang="en-US" sz="2000" b="0" u="none" strike="noStrike" cap="none" normalizeH="0" baseline="0" dirty="0" smtClean="0">
                <a:latin typeface="+mn-ea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atin typeface="+mn-ea"/>
              </a:rPr>
              <a:t>(图中尺寸单位:</a:t>
            </a:r>
            <a:r>
              <a:rPr kumimoji="0" lang="zh-CN" altLang="en-US" sz="2000" b="0" u="none" strike="noStrike" cap="none" normalizeH="0" baseline="0" dirty="0" smtClean="0">
                <a:latin typeface="+mn-ea"/>
              </a:rPr>
              <a:t>mm)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宋体" panose="02010600030101010101" pitchFamily="2" charset="-122"/>
            </a:endParaRPr>
          </a:p>
        </p:txBody>
      </p:sp>
      <p:pic>
        <p:nvPicPr>
          <p:cNvPr id="17409" name="图片 64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498472" y="1303639"/>
            <a:ext cx="2511946" cy="178595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57158" y="114298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 smtClean="0">
                <a:solidFill>
                  <a:srgbClr val="FF33CC"/>
                </a:solidFill>
              </a:rPr>
              <a:t>【</a:t>
            </a:r>
            <a:r>
              <a:rPr lang="zh-CN" altLang="en-US" sz="2000" dirty="0" smtClean="0">
                <a:solidFill>
                  <a:srgbClr val="FF33CC"/>
                </a:solidFill>
              </a:rPr>
              <a:t>思考</a:t>
            </a:r>
            <a:r>
              <a:rPr lang="en-US" altLang="zh-CN" sz="2000" dirty="0" smtClean="0">
                <a:solidFill>
                  <a:srgbClr val="FF33CC"/>
                </a:solidFill>
              </a:rPr>
              <a:t>】</a:t>
            </a:r>
            <a:r>
              <a:rPr lang="zh-CN" altLang="en-US" sz="2000" i="1" dirty="0" smtClean="0"/>
              <a:t>　</a:t>
            </a:r>
            <a:endParaRPr lang="zh-CN" altLang="en-US" sz="2000" dirty="0" smtClean="0"/>
          </a:p>
          <a:p>
            <a:r>
              <a:rPr lang="zh-CN" altLang="en-US" sz="2000" dirty="0" smtClean="0"/>
              <a:t>　</a:t>
            </a:r>
            <a:r>
              <a:rPr lang="en-US" sz="2000" dirty="0" smtClean="0"/>
              <a:t>(1)</a:t>
            </a:r>
            <a:r>
              <a:rPr lang="zh-CN" altLang="en-US" sz="2000" dirty="0" smtClean="0"/>
              <a:t>根据三视图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该物体的形状是什么</a:t>
            </a:r>
            <a:r>
              <a:rPr lang="en-US" sz="2000" dirty="0" smtClean="0"/>
              <a:t>?</a:t>
            </a:r>
            <a:endParaRPr lang="zh-CN" altLang="en-US" sz="2000" dirty="0" smtClean="0"/>
          </a:p>
          <a:p>
            <a:r>
              <a:rPr lang="zh-CN" altLang="en-US" sz="2000" dirty="0" smtClean="0"/>
              <a:t>　</a:t>
            </a:r>
            <a:r>
              <a:rPr lang="en-US" sz="2000" dirty="0" smtClean="0"/>
              <a:t>(2)</a:t>
            </a:r>
            <a:r>
              <a:rPr lang="zh-CN" altLang="en-US" sz="2000" dirty="0" smtClean="0"/>
              <a:t>该立体图形的展开图是什么</a:t>
            </a:r>
            <a:r>
              <a:rPr lang="en-US" sz="2000" dirty="0" smtClean="0"/>
              <a:t>?</a:t>
            </a:r>
            <a:endParaRPr lang="zh-CN" altLang="en-US" sz="2000" dirty="0" smtClean="0"/>
          </a:p>
          <a:p>
            <a:r>
              <a:rPr lang="zh-CN" altLang="en-US" sz="2000" dirty="0" smtClean="0"/>
              <a:t>　</a:t>
            </a:r>
            <a:r>
              <a:rPr lang="en-US" sz="2000" dirty="0" smtClean="0"/>
              <a:t>(3)</a:t>
            </a:r>
            <a:r>
              <a:rPr lang="zh-CN" altLang="en-US" sz="2000" dirty="0" smtClean="0"/>
              <a:t>如何求立体图形展开图的面积</a:t>
            </a:r>
            <a:r>
              <a:rPr lang="en-US" sz="2000" dirty="0" smtClean="0"/>
              <a:t>?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285720" y="242886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33CC"/>
                </a:solidFill>
              </a:rPr>
              <a:t>解</a:t>
            </a:r>
            <a:r>
              <a:rPr lang="en-US" sz="2000" dirty="0" smtClean="0">
                <a:solidFill>
                  <a:srgbClr val="FF33CC"/>
                </a:solidFill>
              </a:rPr>
              <a:t>:</a:t>
            </a:r>
            <a:r>
              <a:rPr lang="zh-CN" altLang="en-US" sz="2000" dirty="0" smtClean="0"/>
              <a:t>由三视图可知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密封罐的形状是正六棱柱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如图</a:t>
            </a:r>
            <a:r>
              <a:rPr lang="en-US" sz="2000" dirty="0" smtClean="0"/>
              <a:t>(1)</a:t>
            </a:r>
            <a:r>
              <a:rPr lang="zh-CN" altLang="en-US" sz="2000" dirty="0" smtClean="0"/>
              <a:t>所示</a:t>
            </a:r>
            <a:r>
              <a:rPr lang="en-US" sz="2000" dirty="0" smtClean="0"/>
              <a:t>)</a:t>
            </a:r>
            <a:r>
              <a:rPr lang="en-US" sz="2000" i="1" dirty="0" smtClean="0"/>
              <a:t>.</a:t>
            </a:r>
            <a:endParaRPr lang="zh-CN" altLang="en-US" sz="2000" dirty="0"/>
          </a:p>
        </p:txBody>
      </p:sp>
      <p:pic>
        <p:nvPicPr>
          <p:cNvPr id="7" name="9r402.jpg" descr="id:2147498521;FounderCES"/>
          <p:cNvPicPr/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03805" y="3375347"/>
            <a:ext cx="1372012" cy="13854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89557" y="4732669"/>
            <a:ext cx="7537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</a:rPr>
              <a:t>图</a:t>
            </a:r>
            <a:r>
              <a:rPr lang="en-US" sz="2000" dirty="0" smtClean="0">
                <a:solidFill>
                  <a:prstClr val="black"/>
                </a:solidFill>
              </a:rPr>
              <a:t>(1)</a:t>
            </a:r>
            <a:endParaRPr lang="zh-CN" altLang="en-US" sz="3200" dirty="0"/>
          </a:p>
        </p:txBody>
      </p:sp>
      <p:pic>
        <p:nvPicPr>
          <p:cNvPr id="9" name="9r403.jpg" descr="id:2147498528;FounderCES"/>
          <p:cNvPicPr/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32565" y="3089595"/>
            <a:ext cx="2143140" cy="171451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004069" y="4804107"/>
            <a:ext cx="7537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</a:rPr>
              <a:t>图</a:t>
            </a:r>
            <a:r>
              <a:rPr lang="en-US" sz="2000" dirty="0" smtClean="0">
                <a:solidFill>
                  <a:prstClr val="black"/>
                </a:solidFill>
              </a:rPr>
              <a:t>(</a:t>
            </a:r>
            <a:r>
              <a:rPr lang="en-US" altLang="zh-CN" sz="2000" dirty="0" smtClean="0">
                <a:solidFill>
                  <a:prstClr val="black"/>
                </a:solidFill>
              </a:rPr>
              <a:t>2</a:t>
            </a:r>
            <a:r>
              <a:rPr lang="en-US" sz="2000" dirty="0" smtClean="0">
                <a:solidFill>
                  <a:prstClr val="black"/>
                </a:solidFill>
              </a:rPr>
              <a:t>)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14282" y="321468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密封罐的高为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mm,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底面正六边形的直径为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mm,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边长为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mm,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所示的是它的展开图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282" y="4214818"/>
            <a:ext cx="4214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由展开图可知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制作一个密封罐所需钢板的面积为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1969121" y="5013971"/>
          <a:ext cx="221228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69121" y="5013971"/>
                        <a:ext cx="221228" cy="5715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1525250" y="5620717"/>
          <a:ext cx="642942" cy="559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8" imgW="14020800" imgH="12192000" progId="Equation.DSMT4">
                  <p:embed/>
                </p:oleObj>
              </mc:Choice>
              <mc:Fallback>
                <p:oleObj name="Equation" r:id="rId8" imgW="14020800" imgH="121920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25250" y="5620717"/>
                        <a:ext cx="642942" cy="559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1" grpId="0"/>
      <p:bldP spid="12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071546"/>
            <a:ext cx="76438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33CC"/>
                </a:solidFill>
              </a:rPr>
              <a:t>[</a:t>
            </a:r>
            <a:r>
              <a:rPr lang="zh-CN" altLang="en-US" sz="2400" b="1" dirty="0" smtClean="0">
                <a:solidFill>
                  <a:srgbClr val="FF33CC"/>
                </a:solidFill>
              </a:rPr>
              <a:t>知识拓展</a:t>
            </a:r>
            <a:r>
              <a:rPr lang="en-US" sz="2400" b="1" dirty="0" smtClean="0">
                <a:solidFill>
                  <a:srgbClr val="FF33CC"/>
                </a:solidFill>
              </a:rPr>
              <a:t>]</a:t>
            </a:r>
            <a:r>
              <a:rPr lang="zh-CN" altLang="en-US" sz="2400" i="1" dirty="0" smtClean="0"/>
              <a:t>　</a:t>
            </a:r>
            <a:r>
              <a:rPr lang="en-US" sz="2400" dirty="0" smtClean="0"/>
              <a:t>(1)</a:t>
            </a:r>
            <a:r>
              <a:rPr lang="zh-CN" altLang="en-US" sz="2400" dirty="0" smtClean="0"/>
              <a:t>由一个视图不能确定物体的空间形状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根据三视图描述几何体形状或实物原型时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必须将各视图对照起来看</a:t>
            </a:r>
            <a:r>
              <a:rPr lang="en-US" sz="2400" i="1" dirty="0" smtClean="0"/>
              <a:t>.</a:t>
            </a:r>
            <a:endParaRPr lang="zh-CN" altLang="en-US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　</a:t>
            </a:r>
            <a:r>
              <a:rPr lang="en-US" sz="2400" dirty="0" smtClean="0"/>
              <a:t>(2)</a:t>
            </a:r>
            <a:r>
              <a:rPr lang="zh-CN" altLang="en-US" sz="2400" dirty="0" smtClean="0"/>
              <a:t>一个摆好的几何体的三视图是唯一的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但从视图反过来考虑几何体时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它有多种可能性</a:t>
            </a:r>
            <a:r>
              <a:rPr lang="en-US" sz="2400" i="1" dirty="0" smtClean="0"/>
              <a:t>.</a:t>
            </a:r>
            <a:r>
              <a:rPr lang="zh-CN" altLang="en-US" sz="2400" dirty="0" smtClean="0"/>
              <a:t>例如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正放的正方体的主视图是正方形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但主视图是正方形的几何体还可能是长方体、圆柱等</a:t>
            </a:r>
            <a:r>
              <a:rPr lang="en-US" sz="2400" i="1" dirty="0" smtClean="0"/>
              <a:t>.</a:t>
            </a:r>
            <a:endParaRPr lang="zh-CN" altLang="en-US" sz="2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857232"/>
            <a:ext cx="73581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1</a:t>
            </a:r>
            <a:r>
              <a:rPr lang="en-US" sz="2000" i="1" dirty="0" smtClean="0"/>
              <a:t>.</a:t>
            </a:r>
            <a:r>
              <a:rPr lang="zh-CN" altLang="en-US" sz="2000" dirty="0" smtClean="0"/>
              <a:t>由三视图到立体图形</a:t>
            </a:r>
            <a:r>
              <a:rPr lang="en-US" sz="2000" i="1" dirty="0" smtClean="0"/>
              <a:t>.</a:t>
            </a:r>
            <a:endParaRPr lang="zh-CN" altLang="en-US" sz="2000" dirty="0" smtClean="0"/>
          </a:p>
          <a:p>
            <a:r>
              <a:rPr lang="zh-CN" altLang="en-US" sz="2000" dirty="0" smtClean="0"/>
              <a:t>　</a:t>
            </a:r>
            <a:r>
              <a:rPr lang="en-US" sz="2000" dirty="0" smtClean="0"/>
              <a:t>(1)</a:t>
            </a:r>
            <a:r>
              <a:rPr lang="zh-CN" altLang="en-US" sz="2000" dirty="0" smtClean="0"/>
              <a:t>由一个视图不能确定物体的空间形状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根据三视图描述几何体形状时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必须将各视图对照起来看</a:t>
            </a:r>
            <a:r>
              <a:rPr lang="en-US" sz="2000" i="1" dirty="0" smtClean="0"/>
              <a:t>.</a:t>
            </a:r>
            <a:endParaRPr lang="zh-CN" altLang="en-US" sz="2000" dirty="0" smtClean="0"/>
          </a:p>
          <a:p>
            <a:r>
              <a:rPr lang="zh-CN" altLang="en-US" sz="2000" dirty="0" smtClean="0"/>
              <a:t>　</a:t>
            </a:r>
            <a:r>
              <a:rPr lang="en-US" sz="2000" dirty="0" smtClean="0"/>
              <a:t>(2)</a:t>
            </a:r>
            <a:r>
              <a:rPr lang="zh-CN" altLang="en-US" sz="2000" dirty="0" smtClean="0"/>
              <a:t>一个摆好的几何体的视图是唯一的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但从视图反过来考虑几何体或实物时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它有多种可能</a:t>
            </a:r>
            <a:r>
              <a:rPr lang="en-US" sz="2000" i="1" dirty="0" smtClean="0"/>
              <a:t>.</a:t>
            </a:r>
            <a:endParaRPr lang="zh-CN" altLang="en-US" sz="2000" dirty="0" smtClean="0"/>
          </a:p>
          <a:p>
            <a:r>
              <a:rPr lang="zh-CN" altLang="en-US" sz="2000" dirty="0" smtClean="0"/>
              <a:t>　</a:t>
            </a:r>
            <a:r>
              <a:rPr lang="en-US" sz="2000" dirty="0" smtClean="0"/>
              <a:t>(3)</a:t>
            </a:r>
            <a:r>
              <a:rPr lang="zh-CN" altLang="en-US" sz="2000" dirty="0" smtClean="0"/>
              <a:t>对于较复杂的物体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由三视图想象物体的原型时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应搞清三个视图之间的前后、左右、上下的对应关系</a:t>
            </a:r>
            <a:r>
              <a:rPr lang="en-US" sz="2000" i="1" dirty="0" smtClean="0"/>
              <a:t>.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500034" y="3643314"/>
            <a:ext cx="73581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2</a:t>
            </a:r>
            <a:r>
              <a:rPr lang="en-US" sz="2000" i="1" dirty="0" smtClean="0"/>
              <a:t>.</a:t>
            </a:r>
            <a:r>
              <a:rPr lang="zh-CN" altLang="en-US" sz="2000" dirty="0" smtClean="0"/>
              <a:t>由三视图还原立体图形时应注意</a:t>
            </a:r>
            <a:r>
              <a:rPr lang="en-US" sz="2000" dirty="0" smtClean="0"/>
              <a:t>:</a:t>
            </a:r>
            <a:endParaRPr lang="zh-CN" altLang="en-US" sz="2000" dirty="0" smtClean="0"/>
          </a:p>
          <a:p>
            <a:r>
              <a:rPr lang="zh-CN" altLang="en-US" sz="2000" dirty="0" smtClean="0"/>
              <a:t>　</a:t>
            </a:r>
            <a:r>
              <a:rPr lang="en-US" sz="2000" dirty="0" smtClean="0"/>
              <a:t>(1)</a:t>
            </a:r>
            <a:r>
              <a:rPr lang="zh-CN" altLang="en-US" sz="2000" dirty="0" smtClean="0"/>
              <a:t>主视图反映物体的长和高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主要提供正面的形状</a:t>
            </a:r>
            <a:r>
              <a:rPr lang="en-US" sz="2000" dirty="0" smtClean="0"/>
              <a:t>;</a:t>
            </a:r>
            <a:endParaRPr lang="zh-CN" altLang="en-US" sz="2000" dirty="0" smtClean="0"/>
          </a:p>
          <a:p>
            <a:r>
              <a:rPr lang="zh-CN" altLang="en-US" sz="2000" dirty="0" smtClean="0"/>
              <a:t>　</a:t>
            </a:r>
            <a:r>
              <a:rPr lang="en-US" sz="2000" dirty="0" smtClean="0"/>
              <a:t>(2)</a:t>
            </a:r>
            <a:r>
              <a:rPr lang="zh-CN" altLang="en-US" sz="2000" dirty="0" smtClean="0"/>
              <a:t>左视图反映物体的高和宽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主要提供左侧面的形状</a:t>
            </a:r>
            <a:r>
              <a:rPr lang="en-US" sz="2000" dirty="0" smtClean="0"/>
              <a:t>;</a:t>
            </a:r>
            <a:endParaRPr lang="zh-CN" altLang="en-US" sz="2000" dirty="0" smtClean="0"/>
          </a:p>
          <a:p>
            <a:r>
              <a:rPr lang="zh-CN" altLang="en-US" sz="2000" dirty="0" smtClean="0"/>
              <a:t>　</a:t>
            </a:r>
            <a:r>
              <a:rPr lang="en-US" sz="2000" dirty="0" smtClean="0"/>
              <a:t>(3)</a:t>
            </a:r>
            <a:r>
              <a:rPr lang="zh-CN" altLang="en-US" sz="2000" dirty="0" smtClean="0"/>
              <a:t>俯视图反映物体的长和宽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主要提供上面的形状</a:t>
            </a:r>
            <a:r>
              <a:rPr lang="en-US" sz="2000" dirty="0" smtClean="0"/>
              <a:t>,</a:t>
            </a:r>
            <a:r>
              <a:rPr lang="zh-CN" altLang="en-US" sz="2000" dirty="0" smtClean="0"/>
              <a:t>由俯视图看不出物体的高</a:t>
            </a:r>
            <a:r>
              <a:rPr lang="en-US" sz="2000" i="1" dirty="0" smtClean="0"/>
              <a:t>.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1000100" y="21429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</a:rPr>
              <a:t>课堂小结</a:t>
            </a:r>
            <a:endParaRPr lang="zh-CN" altLang="en-US" sz="3200" b="1" dirty="0" smtClean="0">
              <a:solidFill>
                <a:srgbClr val="FF33CC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4758918" y="319450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95880" y="1648761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1</a:t>
            </a:r>
            <a:r>
              <a:rPr lang="en-US" sz="2400" i="1" dirty="0" smtClean="0"/>
              <a:t>.</a:t>
            </a:r>
            <a:r>
              <a:rPr lang="zh-CN" altLang="en-US" sz="2400" dirty="0" smtClean="0"/>
              <a:t>一个几何体的三视图如图所示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则这个几何体是　</a:t>
            </a:r>
            <a:r>
              <a:rPr lang="en-US" sz="2400" dirty="0" smtClean="0"/>
              <a:t>(</a:t>
            </a:r>
            <a:r>
              <a:rPr lang="zh-CN" altLang="en-US" sz="2400" i="1" dirty="0" smtClean="0"/>
              <a:t>　　</a:t>
            </a:r>
            <a:r>
              <a:rPr lang="en-US" sz="2400" dirty="0" smtClean="0"/>
              <a:t>)</a:t>
            </a:r>
            <a:endParaRPr lang="zh-CN" altLang="en-US" sz="2400" dirty="0"/>
          </a:p>
        </p:txBody>
      </p:sp>
      <p:pic>
        <p:nvPicPr>
          <p:cNvPr id="6" name="9r404.jpg" descr="id:2147498549;FounderCES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38822" y="2434579"/>
            <a:ext cx="1518554" cy="1518554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53400" y="2077389"/>
            <a:ext cx="3281380" cy="231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295880" y="4649157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解析</a:t>
            </a:r>
            <a:r>
              <a:rPr lang="en-US" sz="24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根据三视图的知识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主视图为两个矩形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左视图为一个矩形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俯视图为一个三角形</a:t>
            </a:r>
            <a:r>
              <a:rPr lang="en-US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故这个几何体为直三棱柱</a:t>
            </a:r>
            <a:r>
              <a:rPr lang="en-US" sz="2400" i="1" dirty="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故选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 smtClean="0"/>
              <a:t>.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7368242" y="1648761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1824</Words>
  <Application>WPS 演示</Application>
  <PresentationFormat>宽屏</PresentationFormat>
  <Paragraphs>119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楷体_GB2312</vt:lpstr>
      <vt:lpstr>新宋体</vt:lpstr>
      <vt:lpstr>NEU-BZ-S92</vt:lpstr>
      <vt:lpstr>Segoe Print</vt:lpstr>
      <vt:lpstr>方正书宋_GBK</vt:lpstr>
      <vt:lpstr>Times New Roman</vt:lpstr>
      <vt:lpstr>黑体</vt:lpstr>
      <vt:lpstr>微软雅黑</vt:lpstr>
      <vt:lpstr>Arial Unicode MS</vt:lpstr>
      <vt:lpstr>1_Office 主题</vt:lpstr>
      <vt:lpstr>2_Office 主题</vt:lpstr>
      <vt:lpstr>3_Office 主题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8</cp:revision>
  <dcterms:created xsi:type="dcterms:W3CDTF">2020-09-09T03:32:00Z</dcterms:created>
  <dcterms:modified xsi:type="dcterms:W3CDTF">2020-10-09T03:36:35Z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