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17"/>
  </p:notesMasterIdLst>
  <p:sldIdLst>
    <p:sldId id="268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9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7" Type="http://schemas.openxmlformats.org/officeDocument/2006/relationships/image" Target="../media/image22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2.xml"/><Relationship Id="rId7" Type="http://schemas.openxmlformats.org/officeDocument/2006/relationships/oleObject" Target="../embeddings/oleObject16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26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image" Target="../media/image31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29.png"/><Relationship Id="rId15" Type="http://schemas.openxmlformats.org/officeDocument/2006/relationships/vmlDrawing" Target="../drawings/vmlDrawing6.v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9.png"/><Relationship Id="rId12" Type="http://schemas.openxmlformats.org/officeDocument/2006/relationships/image" Target="../media/image8.png"/><Relationship Id="rId11" Type="http://schemas.openxmlformats.org/officeDocument/2006/relationships/image" Target="../media/image7.png"/><Relationship Id="rId10" Type="http://schemas.openxmlformats.org/officeDocument/2006/relationships/oleObject" Target="../embeddings/oleObject21.bin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1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10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10.jpeg"/><Relationship Id="rId7" Type="http://schemas.openxmlformats.org/officeDocument/2006/relationships/image" Target="../media/image14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12.wmf"/><Relationship Id="rId2" Type="http://schemas.openxmlformats.org/officeDocument/2006/relationships/oleObject" Target="../embeddings/oleObject2.bin"/><Relationship Id="rId10" Type="http://schemas.openxmlformats.org/officeDocument/2006/relationships/vmlDrawing" Target="../drawings/vmlDrawing2.v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.jpe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wmf"/><Relationship Id="rId8" Type="http://schemas.openxmlformats.org/officeDocument/2006/relationships/oleObject" Target="../embeddings/oleObject8.bin"/><Relationship Id="rId7" Type="http://schemas.openxmlformats.org/officeDocument/2006/relationships/image" Target="../media/image18.wmf"/><Relationship Id="rId6" Type="http://schemas.openxmlformats.org/officeDocument/2006/relationships/oleObject" Target="../embeddings/oleObject7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6.wmf"/><Relationship Id="rId21" Type="http://schemas.openxmlformats.org/officeDocument/2006/relationships/vmlDrawing" Target="../drawings/vmlDrawing3.vml"/><Relationship Id="rId20" Type="http://schemas.openxmlformats.org/officeDocument/2006/relationships/slideLayout" Target="../slideLayouts/slideLayout8.xml"/><Relationship Id="rId2" Type="http://schemas.openxmlformats.org/officeDocument/2006/relationships/oleObject" Target="../embeddings/oleObject5.bin"/><Relationship Id="rId19" Type="http://schemas.openxmlformats.org/officeDocument/2006/relationships/image" Target="../media/image9.png"/><Relationship Id="rId18" Type="http://schemas.openxmlformats.org/officeDocument/2006/relationships/image" Target="../media/image8.png"/><Relationship Id="rId17" Type="http://schemas.openxmlformats.org/officeDocument/2006/relationships/image" Target="../media/image7.png"/><Relationship Id="rId16" Type="http://schemas.openxmlformats.org/officeDocument/2006/relationships/image" Target="../media/image15.jpeg"/><Relationship Id="rId15" Type="http://schemas.openxmlformats.org/officeDocument/2006/relationships/image" Target="../media/image22.wmf"/><Relationship Id="rId14" Type="http://schemas.openxmlformats.org/officeDocument/2006/relationships/oleObject" Target="../embeddings/oleObject11.bin"/><Relationship Id="rId13" Type="http://schemas.openxmlformats.org/officeDocument/2006/relationships/image" Target="../media/image21.wmf"/><Relationship Id="rId12" Type="http://schemas.openxmlformats.org/officeDocument/2006/relationships/oleObject" Target="../embeddings/oleObject10.bin"/><Relationship Id="rId11" Type="http://schemas.openxmlformats.org/officeDocument/2006/relationships/image" Target="../media/image20.wmf"/><Relationship Id="rId10" Type="http://schemas.openxmlformats.org/officeDocument/2006/relationships/oleObject" Target="../embeddings/oleObject9.bin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25.wmf"/><Relationship Id="rId6" Type="http://schemas.openxmlformats.org/officeDocument/2006/relationships/oleObject" Target="../embeddings/oleObject13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2.bin"/><Relationship Id="rId3" Type="http://schemas.openxmlformats.org/officeDocument/2006/relationships/image" Target="../media/image23.png"/><Relationship Id="rId2" Type="http://schemas.openxmlformats.org/officeDocument/2006/relationships/image" Target="../media/image5.jpeg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58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082671" y="2500619"/>
            <a:ext cx="2363463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42875" y="214630"/>
            <a:ext cx="7666990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如图所示，一飞机从一地平面指挥台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正上方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处经过，沿水平方向飞行，稍后到达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点，这时从地平面指挥台看飞机的仰角为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分钟后，飞机到达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点，这时从地平面指挥台看飞机的仰角为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，则飞机从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到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的速度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精确到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是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1461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分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1462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分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1463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分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1464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分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214282" y="4648204"/>
            <a:ext cx="8358246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由题意知在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ADC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=2000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米，在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BDC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=2000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米，则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=(2000       -2000)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米，由此求得飞机的速度约为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1464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分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94022" y="1703693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114800" y="3328988"/>
          <a:ext cx="914400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3" imgW="2743200" imgH="4267200" progId="Equation.DSMT4">
                  <p:embed/>
                </p:oleObj>
              </mc:Choice>
              <mc:Fallback>
                <p:oleObj name="Equation" r:id="rId3" imgW="2743200" imgH="42672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4800" y="3328988"/>
                        <a:ext cx="914400" cy="1984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5500694" y="4791080"/>
          <a:ext cx="500066" cy="500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5" imgW="5486400" imgH="5486400" progId="Equation.DSMT4">
                  <p:embed/>
                </p:oleObj>
              </mc:Choice>
              <mc:Fallback>
                <p:oleObj name="Equation" r:id="rId5" imgW="5486400" imgH="54864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00694" y="4791080"/>
                        <a:ext cx="500066" cy="50006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4286248" y="5291146"/>
          <a:ext cx="500066" cy="500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7" imgW="5486400" imgH="5486400" progId="Equation.DSMT4">
                  <p:embed/>
                </p:oleObj>
              </mc:Choice>
              <mc:Fallback>
                <p:oleObj name="Equation" r:id="rId7" imgW="5486400" imgH="54864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86248" y="5291146"/>
                        <a:ext cx="500066" cy="50006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42910" y="714356"/>
            <a:ext cx="735811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如图所示，从山顶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处看地面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点的俯角为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，看地面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点的俯角为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，测得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米，求山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的高度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结果保留根号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500694" y="1571612"/>
            <a:ext cx="2418945" cy="1706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642910" y="1928802"/>
            <a:ext cx="7429552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设山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的高度为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在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在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的高度为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114800" y="3328988"/>
          <a:ext cx="914400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3" imgW="2743200" imgH="4267200" progId="Equation.DSMT4">
                  <p:embed/>
                </p:oleObj>
              </mc:Choice>
              <mc:Fallback>
                <p:oleObj name="Equation" r:id="rId3" imgW="2743200" imgH="42672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4800" y="3328988"/>
                        <a:ext cx="914400" cy="1984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1857356" y="3071810"/>
          <a:ext cx="1198314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5" imgW="19812000" imgH="9448800" progId="Equation.DSMT4">
                  <p:embed/>
                </p:oleObj>
              </mc:Choice>
              <mc:Fallback>
                <p:oleObj name="Equation" r:id="rId5" imgW="19812000" imgH="94488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57356" y="3071810"/>
                        <a:ext cx="1198314" cy="5715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5" name="Object 7"/>
          <p:cNvGraphicFramePr>
            <a:graphicFrameLocks noChangeAspect="1"/>
          </p:cNvGraphicFramePr>
          <p:nvPr/>
        </p:nvGraphicFramePr>
        <p:xfrm>
          <a:off x="3214678" y="4786322"/>
          <a:ext cx="471490" cy="47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7" imgW="5486400" imgH="5486400" progId="Equation.DSMT4">
                  <p:embed/>
                </p:oleObj>
              </mc:Choice>
              <mc:Fallback>
                <p:oleObj name="Equation" r:id="rId7" imgW="5486400" imgH="54864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14678" y="4786322"/>
                        <a:ext cx="471490" cy="4714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1928794" y="5357826"/>
          <a:ext cx="471490" cy="47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9" imgW="5486400" imgH="5486400" progId="Equation.DSMT4">
                  <p:embed/>
                </p:oleObj>
              </mc:Choice>
              <mc:Fallback>
                <p:oleObj name="Equation" r:id="rId9" imgW="5486400" imgH="5486400" progId="Equation.DSMT4">
                  <p:embed/>
                  <p:pic>
                    <p:nvPicPr>
                      <p:cNvPr id="0" name="Object 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28794" y="5357826"/>
                        <a:ext cx="471490" cy="4714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3857620" y="5929330"/>
          <a:ext cx="471490" cy="47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10" imgW="5486400" imgH="5486400" progId="Equation.DSMT4">
                  <p:embed/>
                </p:oleObj>
              </mc:Choice>
              <mc:Fallback>
                <p:oleObj name="Equation" r:id="rId10" imgW="5486400" imgH="54864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57620" y="5929330"/>
                        <a:ext cx="471490" cy="4714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403648" y="1340768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第二十八章       </a:t>
            </a:r>
            <a:r>
              <a:rPr lang="zh-CN" altLang="en-US" sz="3200" b="1" smtClean="0">
                <a:solidFill>
                  <a:srgbClr val="CC0000"/>
                </a:solidFill>
                <a:latin typeface="Calibri" panose="020F0502020204030204" charset="0"/>
              </a:rPr>
              <a:t>锐角三角函数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85720" y="2786058"/>
            <a:ext cx="843051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28</a:t>
            </a:r>
            <a:r>
              <a:rPr 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2.2</a:t>
            </a:r>
            <a:r>
              <a:rPr lang="zh-CN" alt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　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应用举例（第</a:t>
            </a:r>
            <a:r>
              <a:rPr lang="en-US" altLang="zh-CN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课时）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9" name="Group 4"/>
          <p:cNvGrpSpPr/>
          <p:nvPr/>
        </p:nvGrpSpPr>
        <p:grpSpPr bwMode="auto">
          <a:xfrm>
            <a:off x="4519613" y="237490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000100" y="35716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问题思考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19059" y="1365552"/>
            <a:ext cx="7715304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如图所示，要想使人安全地攀上斜靠在墙面上的梯子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的顶端，梯子与地面所成的角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一般要满足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°≤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现有一架长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的梯子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2" name="图片 46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19851" y="2865750"/>
            <a:ext cx="1928826" cy="241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623570" y="2865438"/>
            <a:ext cx="5696585" cy="2245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使用这架梯子最高可以安全攀上多高的墙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en-US" altLang="zh-CN" sz="28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当梯子底端距离墙面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等于多少度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此时人能否安全使用这架梯子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2844" y="5048262"/>
            <a:ext cx="1071570" cy="1630501"/>
            <a:chOff x="6929454" y="3786196"/>
            <a:chExt cx="1071570" cy="1222876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85720" y="642918"/>
            <a:ext cx="8569325" cy="1631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2000" b="1" dirty="0">
                <a:latin typeface="Times New Roman" panose="02020603050405020304" pitchFamily="18" charset="0"/>
              </a:rPr>
              <a:t> </a:t>
            </a:r>
            <a:r>
              <a:rPr lang="en-US" altLang="zh-CN" sz="2000" b="1" dirty="0">
                <a:latin typeface="Times New Roman" panose="02020603050405020304" pitchFamily="18" charset="0"/>
              </a:rPr>
              <a:t>2012</a:t>
            </a:r>
            <a:r>
              <a:rPr lang="zh-CN" altLang="en-US" sz="2000" b="1" dirty="0">
                <a:latin typeface="Times New Roman" panose="02020603050405020304" pitchFamily="18" charset="0"/>
              </a:rPr>
              <a:t>年</a:t>
            </a:r>
            <a:r>
              <a:rPr lang="en-US" altLang="zh-CN" sz="2000" b="1" dirty="0">
                <a:latin typeface="Times New Roman" panose="02020603050405020304" pitchFamily="18" charset="0"/>
              </a:rPr>
              <a:t>6</a:t>
            </a:r>
            <a:r>
              <a:rPr lang="zh-CN" altLang="en-US" sz="2000" b="1" dirty="0">
                <a:latin typeface="Times New Roman" panose="02020603050405020304" pitchFamily="18" charset="0"/>
              </a:rPr>
              <a:t>月</a:t>
            </a:r>
            <a:r>
              <a:rPr lang="en-US" altLang="zh-CN" sz="2000" b="1" dirty="0">
                <a:latin typeface="Times New Roman" panose="02020603050405020304" pitchFamily="18" charset="0"/>
              </a:rPr>
              <a:t>18</a:t>
            </a:r>
            <a:r>
              <a:rPr lang="zh-CN" altLang="en-US" sz="2000" b="1" dirty="0">
                <a:latin typeface="Times New Roman" panose="02020603050405020304" pitchFamily="18" charset="0"/>
              </a:rPr>
              <a:t>日“神舟”九号载人航天飞船与“天宫</a:t>
            </a:r>
            <a:r>
              <a:rPr lang="en-US" altLang="zh-CN" sz="2000" b="1" dirty="0">
                <a:latin typeface="Times New Roman" panose="02020603050405020304" pitchFamily="18" charset="0"/>
              </a:rPr>
              <a:t>”</a:t>
            </a:r>
            <a:r>
              <a:rPr lang="zh-CN" altLang="en-US" sz="2000" b="1" dirty="0">
                <a:latin typeface="Times New Roman" panose="02020603050405020304" pitchFamily="18" charset="0"/>
              </a:rPr>
              <a:t>一号目标飞行器成功实现交会对接。“神舟”九号与“天宫</a:t>
            </a:r>
            <a:r>
              <a:rPr lang="en-US" altLang="zh-CN" sz="2000" b="1" dirty="0">
                <a:latin typeface="Times New Roman" panose="02020603050405020304" pitchFamily="18" charset="0"/>
              </a:rPr>
              <a:t>”</a:t>
            </a:r>
            <a:r>
              <a:rPr lang="zh-CN" altLang="en-US" sz="2000" b="1" dirty="0">
                <a:latin typeface="Times New Roman" panose="02020603050405020304" pitchFamily="18" charset="0"/>
              </a:rPr>
              <a:t>一号的组合体在离地球表面</a:t>
            </a:r>
            <a:r>
              <a:rPr lang="en-US" altLang="zh-CN" sz="2000" b="1" dirty="0">
                <a:latin typeface="Times New Roman" panose="02020603050405020304" pitchFamily="18" charset="0"/>
              </a:rPr>
              <a:t>343km</a:t>
            </a:r>
            <a:r>
              <a:rPr lang="zh-CN" altLang="en-US" sz="2000" b="1" dirty="0">
                <a:latin typeface="Times New Roman" panose="02020603050405020304" pitchFamily="18" charset="0"/>
              </a:rPr>
              <a:t>的圆形轨道上运行．如</a:t>
            </a:r>
            <a:r>
              <a:rPr lang="zh-CN" altLang="en-US" sz="2000" b="1" dirty="0" smtClean="0">
                <a:latin typeface="Times New Roman" panose="02020603050405020304" pitchFamily="18" charset="0"/>
              </a:rPr>
              <a:t>图</a:t>
            </a:r>
            <a:r>
              <a:rPr lang="zh-CN" altLang="en-US" sz="2000" b="1" dirty="0" smtClean="0">
                <a:latin typeface="Times New Roman" panose="02020603050405020304" pitchFamily="18" charset="0"/>
              </a:rPr>
              <a:t>所示</a:t>
            </a:r>
            <a:r>
              <a:rPr lang="zh-CN" altLang="en-US" sz="2000" b="1" dirty="0" smtClean="0">
                <a:latin typeface="Times New Roman" panose="02020603050405020304" pitchFamily="18" charset="0"/>
              </a:rPr>
              <a:t>，</a:t>
            </a:r>
            <a:r>
              <a:rPr lang="zh-CN" altLang="en-US" sz="2000" b="1" dirty="0">
                <a:latin typeface="Times New Roman" panose="02020603050405020304" pitchFamily="18" charset="0"/>
              </a:rPr>
              <a:t>当</a:t>
            </a:r>
            <a:r>
              <a:rPr lang="zh-CN" altLang="en-US" sz="2000" b="1" dirty="0" smtClean="0">
                <a:latin typeface="Times New Roman" panose="02020603050405020304" pitchFamily="18" charset="0"/>
              </a:rPr>
              <a:t>组合体运行到</a:t>
            </a:r>
            <a:r>
              <a:rPr lang="zh-CN" altLang="en-US" sz="2000" b="1" dirty="0">
                <a:latin typeface="Times New Roman" panose="02020603050405020304" pitchFamily="18" charset="0"/>
              </a:rPr>
              <a:t>地球表面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P</a:t>
            </a:r>
            <a:r>
              <a:rPr lang="zh-CN" altLang="en-US" sz="2000" b="1" dirty="0">
                <a:latin typeface="Times New Roman" panose="02020603050405020304" pitchFamily="18" charset="0"/>
              </a:rPr>
              <a:t>点的正上方时，从中能直接</a:t>
            </a:r>
            <a:r>
              <a:rPr lang="zh-CN" altLang="en-US" sz="2000" b="1" dirty="0" smtClean="0">
                <a:latin typeface="Times New Roman" panose="02020603050405020304" pitchFamily="18" charset="0"/>
              </a:rPr>
              <a:t>看到的地球表面</a:t>
            </a:r>
            <a:r>
              <a:rPr lang="zh-CN" altLang="en-US" sz="2000" b="1" dirty="0">
                <a:latin typeface="Times New Roman" panose="02020603050405020304" pitchFamily="18" charset="0"/>
              </a:rPr>
              <a:t>最远的点在什么位置？最远点与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P</a:t>
            </a:r>
            <a:r>
              <a:rPr lang="zh-CN" altLang="en-US" sz="2000" b="1" dirty="0">
                <a:latin typeface="Times New Roman" panose="02020603050405020304" pitchFamily="18" charset="0"/>
              </a:rPr>
              <a:t>点的距离是多少？（地球半径约为</a:t>
            </a:r>
            <a:r>
              <a:rPr lang="en-US" altLang="zh-CN" sz="2000" b="1" dirty="0">
                <a:latin typeface="Times New Roman" panose="02020603050405020304" pitchFamily="18" charset="0"/>
              </a:rPr>
              <a:t>6 400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k</a:t>
            </a:r>
            <a:r>
              <a:rPr lang="en-US" altLang="zh-CN" sz="2000" b="1" dirty="0">
                <a:latin typeface="Times New Roman" panose="02020603050405020304" pitchFamily="18" charset="0"/>
              </a:rPr>
              <a:t>m</a:t>
            </a:r>
            <a:r>
              <a:rPr lang="zh-CN" altLang="en-US" sz="2000" b="1" dirty="0">
                <a:latin typeface="Times New Roman" panose="02020603050405020304" pitchFamily="18" charset="0"/>
              </a:rPr>
              <a:t>，     取</a:t>
            </a:r>
            <a:r>
              <a:rPr lang="en-US" altLang="zh-CN" sz="2000" b="1" dirty="0">
                <a:latin typeface="Times New Roman" panose="02020603050405020304" pitchFamily="18" charset="0"/>
              </a:rPr>
              <a:t>3.142</a:t>
            </a:r>
            <a:r>
              <a:rPr lang="zh-CN" altLang="en-US" sz="2000" b="1" dirty="0">
                <a:latin typeface="Times New Roman" panose="02020603050405020304" pitchFamily="18" charset="0"/>
              </a:rPr>
              <a:t>   结果取整数）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57158" y="2428868"/>
            <a:ext cx="4572032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</a:rPr>
              <a:t>  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分析</a:t>
            </a:r>
            <a:r>
              <a:rPr lang="zh-CN" altLang="en-US" sz="2000" dirty="0">
                <a:latin typeface="Times New Roman" panose="02020603050405020304" pitchFamily="18" charset="0"/>
              </a:rPr>
              <a:t>：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从</a:t>
            </a:r>
            <a:r>
              <a:rPr lang="zh-CN" alt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组合体上最远能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直接看到的</a:t>
            </a:r>
            <a:r>
              <a:rPr lang="zh-CN" alt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地球上的点，应该是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视线与地球相切时的切点．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5124" name="Picture 4" descr="pic_221102"/>
          <p:cNvPicPr>
            <a:picLocks noChangeAspect="1" noChangeArrowheads="1"/>
          </p:cNvPicPr>
          <p:nvPr/>
        </p:nvPicPr>
        <p:blipFill>
          <a:blip r:embed="rId2"/>
          <a:srcRect r="50017"/>
          <a:stretch>
            <a:fillRect/>
          </a:stretch>
        </p:blipFill>
        <p:spPr bwMode="auto">
          <a:xfrm>
            <a:off x="6143636" y="2285992"/>
            <a:ext cx="2000264" cy="204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/>
          <p:nvPr/>
        </p:nvGrpSpPr>
        <p:grpSpPr bwMode="auto">
          <a:xfrm>
            <a:off x="5143504" y="4214818"/>
            <a:ext cx="2071702" cy="2286016"/>
            <a:chOff x="3470" y="2432"/>
            <a:chExt cx="1179" cy="1315"/>
          </a:xfrm>
        </p:grpSpPr>
        <p:sp>
          <p:nvSpPr>
            <p:cNvPr id="5132" name="Oval 6"/>
            <p:cNvSpPr>
              <a:spLocks noChangeArrowheads="1"/>
            </p:cNvSpPr>
            <p:nvPr/>
          </p:nvSpPr>
          <p:spPr bwMode="auto">
            <a:xfrm>
              <a:off x="3470" y="2931"/>
              <a:ext cx="816" cy="816"/>
            </a:xfrm>
            <a:prstGeom prst="ellipse">
              <a:avLst/>
            </a:prstGeom>
            <a:solidFill>
              <a:srgbClr val="00CC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en-US" altLang="zh-CN" sz="2000" b="1">
                  <a:latin typeface="Times New Roman" panose="02020603050405020304" pitchFamily="18" charset="0"/>
                </a:rPr>
                <a:t>·</a:t>
              </a:r>
              <a:endParaRPr lang="en-US" altLang="zh-CN" sz="2000" b="1">
                <a:latin typeface="Times New Roman" panose="02020603050405020304" pitchFamily="18" charset="0"/>
              </a:endParaRPr>
            </a:p>
          </p:txBody>
        </p:sp>
        <p:sp>
          <p:nvSpPr>
            <p:cNvPr id="5133" name="Line 7"/>
            <p:cNvSpPr>
              <a:spLocks noChangeShapeType="1"/>
            </p:cNvSpPr>
            <p:nvPr/>
          </p:nvSpPr>
          <p:spPr bwMode="auto">
            <a:xfrm>
              <a:off x="3787" y="2614"/>
              <a:ext cx="862" cy="998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134" name="Freeform 8"/>
            <p:cNvSpPr/>
            <p:nvPr/>
          </p:nvSpPr>
          <p:spPr bwMode="auto">
            <a:xfrm>
              <a:off x="3787" y="2614"/>
              <a:ext cx="86" cy="731"/>
            </a:xfrm>
            <a:custGeom>
              <a:avLst/>
              <a:gdLst>
                <a:gd name="T0" fmla="*/ 0 w 86"/>
                <a:gd name="T1" fmla="*/ 0 h 731"/>
                <a:gd name="T2" fmla="*/ 86 w 86"/>
                <a:gd name="T3" fmla="*/ 731 h 731"/>
                <a:gd name="T4" fmla="*/ 0 60000 65536"/>
                <a:gd name="T5" fmla="*/ 0 60000 65536"/>
                <a:gd name="T6" fmla="*/ 0 w 86"/>
                <a:gd name="T7" fmla="*/ 0 h 731"/>
                <a:gd name="T8" fmla="*/ 86 w 86"/>
                <a:gd name="T9" fmla="*/ 731 h 73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" h="731">
                  <a:moveTo>
                    <a:pt x="0" y="0"/>
                  </a:moveTo>
                  <a:lnTo>
                    <a:pt x="86" y="731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135" name="Freeform 9"/>
            <p:cNvSpPr/>
            <p:nvPr/>
          </p:nvSpPr>
          <p:spPr bwMode="auto">
            <a:xfrm>
              <a:off x="3878" y="3075"/>
              <a:ext cx="310" cy="264"/>
            </a:xfrm>
            <a:custGeom>
              <a:avLst/>
              <a:gdLst>
                <a:gd name="T0" fmla="*/ 0 w 310"/>
                <a:gd name="T1" fmla="*/ 264 h 264"/>
                <a:gd name="T2" fmla="*/ 310 w 310"/>
                <a:gd name="T3" fmla="*/ 0 h 264"/>
                <a:gd name="T4" fmla="*/ 0 60000 65536"/>
                <a:gd name="T5" fmla="*/ 0 60000 65536"/>
                <a:gd name="T6" fmla="*/ 0 w 310"/>
                <a:gd name="T7" fmla="*/ 0 h 264"/>
                <a:gd name="T8" fmla="*/ 310 w 310"/>
                <a:gd name="T9" fmla="*/ 264 h 26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10" h="264">
                  <a:moveTo>
                    <a:pt x="0" y="264"/>
                  </a:moveTo>
                  <a:lnTo>
                    <a:pt x="310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136" name="Text Box 10"/>
            <p:cNvSpPr txBox="1">
              <a:spLocks noChangeArrowheads="1"/>
            </p:cNvSpPr>
            <p:nvPr/>
          </p:nvSpPr>
          <p:spPr bwMode="auto">
            <a:xfrm>
              <a:off x="3696" y="3294"/>
              <a:ext cx="227" cy="2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O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5137" name="Text Box 11"/>
            <p:cNvSpPr txBox="1">
              <a:spLocks noChangeArrowheads="1"/>
            </p:cNvSpPr>
            <p:nvPr/>
          </p:nvSpPr>
          <p:spPr bwMode="auto">
            <a:xfrm>
              <a:off x="4150" y="2886"/>
              <a:ext cx="227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Q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5138" name="Text Box 12"/>
            <p:cNvSpPr txBox="1">
              <a:spLocks noChangeArrowheads="1"/>
            </p:cNvSpPr>
            <p:nvPr/>
          </p:nvSpPr>
          <p:spPr bwMode="auto">
            <a:xfrm>
              <a:off x="3633" y="2432"/>
              <a:ext cx="227" cy="2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F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5139" name="Text Box 13"/>
            <p:cNvSpPr txBox="1">
              <a:spLocks noChangeArrowheads="1"/>
            </p:cNvSpPr>
            <p:nvPr/>
          </p:nvSpPr>
          <p:spPr bwMode="auto">
            <a:xfrm>
              <a:off x="3615" y="2759"/>
              <a:ext cx="227" cy="2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P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5140" name="Text Box 14"/>
            <p:cNvSpPr txBox="1">
              <a:spLocks noChangeArrowheads="1"/>
            </p:cNvSpPr>
            <p:nvPr/>
          </p:nvSpPr>
          <p:spPr bwMode="auto">
            <a:xfrm>
              <a:off x="3824" y="2990"/>
              <a:ext cx="363" cy="2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α</a:t>
              </a:r>
              <a:endParaRPr lang="el-GR" altLang="zh-CN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129" name="Text Box 16"/>
          <p:cNvSpPr txBox="1">
            <a:spLocks noChangeArrowheads="1"/>
          </p:cNvSpPr>
          <p:nvPr/>
        </p:nvSpPr>
        <p:spPr bwMode="auto">
          <a:xfrm>
            <a:off x="285720" y="3571875"/>
            <a:ext cx="4176712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图所示，</a:t>
            </a:r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⊙</a:t>
            </a:r>
            <a:r>
              <a:rPr lang="en-US" altLang="zh-CN" sz="2400" b="1" i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表示地球，点</a:t>
            </a:r>
            <a:r>
              <a:rPr lang="en-US" altLang="zh-CN" sz="2400" b="1" i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是组合体的位置，</a:t>
            </a:r>
            <a:r>
              <a:rPr lang="en-US" altLang="zh-CN" sz="2400" b="1" i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FQ</a:t>
            </a:r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是⊙</a:t>
            </a:r>
            <a:r>
              <a:rPr lang="en-US" altLang="zh-CN" sz="2400" b="1" i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的切线，切点</a:t>
            </a:r>
            <a:r>
              <a:rPr lang="en-US" altLang="zh-CN" sz="2400" b="1" i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Q</a:t>
            </a:r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是从组合体中观测地球时的最远点</a:t>
            </a:r>
            <a:r>
              <a:rPr lang="zh-CN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弧</a:t>
            </a:r>
            <a:r>
              <a:rPr lang="en-US" altLang="zh-CN" sz="2400" b="1" i="1" dirty="0" smtClean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PQ</a:t>
            </a:r>
            <a:r>
              <a:rPr lang="zh-CN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长就是地面上</a:t>
            </a:r>
            <a:r>
              <a:rPr lang="en-US" altLang="zh-CN" sz="2400" b="1" i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i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Q</a:t>
            </a:r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两点间的距离，为计算 </a:t>
            </a:r>
            <a:r>
              <a:rPr lang="zh-CN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弧</a:t>
            </a:r>
            <a:r>
              <a:rPr lang="en-US" altLang="zh-CN" sz="2400" b="1" i="1" dirty="0" smtClean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PQ</a:t>
            </a:r>
            <a:r>
              <a:rPr lang="zh-CN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的长需先求出∠</a:t>
            </a:r>
            <a:r>
              <a:rPr lang="en-US" altLang="zh-CN" sz="2400" b="1" i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POQ</a:t>
            </a:r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（即</a:t>
            </a:r>
            <a:r>
              <a:rPr lang="en-US" altLang="zh-CN" sz="2400" b="1" i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）的度数</a:t>
            </a:r>
            <a:r>
              <a:rPr lang="en-US" altLang="zh-CN" sz="2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3333FF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128" name="对象 3"/>
          <p:cNvGraphicFramePr>
            <a:graphicFrameLocks noChangeAspect="1"/>
          </p:cNvGraphicFramePr>
          <p:nvPr/>
        </p:nvGraphicFramePr>
        <p:xfrm>
          <a:off x="4572000" y="1857364"/>
          <a:ext cx="345031" cy="35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3" imgW="3352800" imgH="3352800" progId="Equation.DSMT4">
                  <p:embed/>
                </p:oleObj>
              </mc:Choice>
              <mc:Fallback>
                <p:oleObj name="Equation" r:id="rId3" imgW="3352800" imgH="3352800" progId="Equation.DSMT4">
                  <p:embed/>
                  <p:pic>
                    <p:nvPicPr>
                      <p:cNvPr id="0" name="对象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0" y="1857364"/>
                        <a:ext cx="345031" cy="3571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5129" grpId="0"/>
      <p:bldP spid="512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790575" y="549275"/>
            <a:ext cx="820896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解</a:t>
            </a:r>
            <a:r>
              <a:rPr lang="zh-CN" altLang="en-US" sz="2400" b="1" dirty="0" smtClean="0">
                <a:latin typeface="+mn-ea"/>
                <a:ea typeface="+mn-ea"/>
              </a:rPr>
              <a:t>：</a:t>
            </a:r>
            <a:r>
              <a:rPr lang="zh-CN" altLang="en-US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设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POQ=a</a:t>
            </a:r>
            <a:r>
              <a:rPr lang="zh-CN" altLang="en-US" sz="2400" b="1" i="1" dirty="0" smtClean="0"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在</a:t>
            </a:r>
            <a:r>
              <a:rPr lang="zh-CN" altLang="en-US" sz="2400" b="1" dirty="0">
                <a:latin typeface="Times New Roman" panose="02020603050405020304" pitchFamily="18" charset="0"/>
              </a:rPr>
              <a:t>图中，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FQ</a:t>
            </a:r>
            <a:r>
              <a:rPr lang="zh-CN" altLang="en-US" sz="2400" b="1" dirty="0">
                <a:latin typeface="Times New Roman" panose="02020603050405020304" pitchFamily="18" charset="0"/>
              </a:rPr>
              <a:t>是⊙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</a:rPr>
              <a:t>的切线，△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FOQ</a:t>
            </a:r>
            <a:r>
              <a:rPr lang="zh-CN" altLang="en-US" sz="2400" b="1" dirty="0">
                <a:latin typeface="Times New Roman" panose="02020603050405020304" pitchFamily="18" charset="0"/>
              </a:rPr>
              <a:t>是直角三角形．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730250" y="1403350"/>
          <a:ext cx="5307013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2" imgW="55168800" imgH="9448800" progId="Equation.DSMT4">
                  <p:embed/>
                </p:oleObj>
              </mc:Choice>
              <mc:Fallback>
                <p:oleObj name="Equation" r:id="rId2" imgW="55168800" imgH="9448800" progId="Equation.DSMT4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30250" y="1403350"/>
                        <a:ext cx="5307013" cy="9096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1873250" y="2522538"/>
          <a:ext cx="2014538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19202400" imgH="4876800" progId="Equation.DSMT4">
                  <p:embed/>
                </p:oleObj>
              </mc:Choice>
              <mc:Fallback>
                <p:oleObj name="Equation" r:id="rId4" imgW="19202400" imgH="4876800" progId="Equation.DSMT4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73250" y="2522538"/>
                        <a:ext cx="2014538" cy="511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071538" y="3500438"/>
            <a:ext cx="285752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∴ 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弧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PQ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的</a:t>
            </a:r>
            <a:r>
              <a:rPr lang="zh-CN" altLang="en-US" sz="2400" b="1" dirty="0">
                <a:latin typeface="Times New Roman" panose="02020603050405020304" pitchFamily="18" charset="0"/>
              </a:rPr>
              <a:t>长为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658813" y="4370388"/>
          <a:ext cx="6964362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6" imgW="73456800" imgH="9448800" progId="Equation.DSMT4">
                  <p:embed/>
                </p:oleObj>
              </mc:Choice>
              <mc:Fallback>
                <p:oleObj name="Equation" r:id="rId6" imgW="73456800" imgH="9448800" progId="Equation.DSMT4">
                  <p:embed/>
                  <p:pic>
                    <p:nvPicPr>
                      <p:cNvPr id="0" name="Object 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8813" y="4370388"/>
                        <a:ext cx="6964362" cy="895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571472" y="5429264"/>
            <a:ext cx="80645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由此可知，当组合体在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点正上方时，从中观测地球表面时的最远点距离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点约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2051km.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2" name="Picture 8" descr="pic_22110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000"/>
          <a:stretch>
            <a:fillRect/>
          </a:stretch>
        </p:blipFill>
        <p:spPr bwMode="auto">
          <a:xfrm>
            <a:off x="4572000" y="2214554"/>
            <a:ext cx="2016125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 bwMode="auto">
          <a:xfrm>
            <a:off x="6786578" y="2000240"/>
            <a:ext cx="1871662" cy="2087563"/>
            <a:chOff x="3470" y="2432"/>
            <a:chExt cx="1179" cy="1315"/>
          </a:xfrm>
        </p:grpSpPr>
        <p:sp>
          <p:nvSpPr>
            <p:cNvPr id="6155" name="Oval 10"/>
            <p:cNvSpPr>
              <a:spLocks noChangeArrowheads="1"/>
            </p:cNvSpPr>
            <p:nvPr/>
          </p:nvSpPr>
          <p:spPr bwMode="auto">
            <a:xfrm>
              <a:off x="3470" y="2931"/>
              <a:ext cx="816" cy="816"/>
            </a:xfrm>
            <a:prstGeom prst="ellipse">
              <a:avLst/>
            </a:prstGeom>
            <a:solidFill>
              <a:srgbClr val="00CC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en-US" altLang="zh-CN" sz="2000" b="1">
                  <a:latin typeface="Times New Roman" panose="02020603050405020304" pitchFamily="18" charset="0"/>
                </a:rPr>
                <a:t>·</a:t>
              </a:r>
              <a:endParaRPr lang="en-US" altLang="zh-CN" sz="2000" b="1">
                <a:latin typeface="Times New Roman" panose="02020603050405020304" pitchFamily="18" charset="0"/>
              </a:endParaRPr>
            </a:p>
          </p:txBody>
        </p:sp>
        <p:sp>
          <p:nvSpPr>
            <p:cNvPr id="6156" name="Line 11"/>
            <p:cNvSpPr>
              <a:spLocks noChangeShapeType="1"/>
            </p:cNvSpPr>
            <p:nvPr/>
          </p:nvSpPr>
          <p:spPr bwMode="auto">
            <a:xfrm>
              <a:off x="3787" y="2614"/>
              <a:ext cx="862" cy="998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157" name="Freeform 12"/>
            <p:cNvSpPr/>
            <p:nvPr/>
          </p:nvSpPr>
          <p:spPr bwMode="auto">
            <a:xfrm>
              <a:off x="3787" y="2614"/>
              <a:ext cx="86" cy="731"/>
            </a:xfrm>
            <a:custGeom>
              <a:avLst/>
              <a:gdLst>
                <a:gd name="T0" fmla="*/ 0 w 86"/>
                <a:gd name="T1" fmla="*/ 0 h 731"/>
                <a:gd name="T2" fmla="*/ 86 w 86"/>
                <a:gd name="T3" fmla="*/ 731 h 731"/>
                <a:gd name="T4" fmla="*/ 0 60000 65536"/>
                <a:gd name="T5" fmla="*/ 0 60000 65536"/>
                <a:gd name="T6" fmla="*/ 0 w 86"/>
                <a:gd name="T7" fmla="*/ 0 h 731"/>
                <a:gd name="T8" fmla="*/ 86 w 86"/>
                <a:gd name="T9" fmla="*/ 731 h 73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" h="731">
                  <a:moveTo>
                    <a:pt x="0" y="0"/>
                  </a:moveTo>
                  <a:lnTo>
                    <a:pt x="86" y="731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158" name="Freeform 13"/>
            <p:cNvSpPr/>
            <p:nvPr/>
          </p:nvSpPr>
          <p:spPr bwMode="auto">
            <a:xfrm>
              <a:off x="3878" y="3075"/>
              <a:ext cx="310" cy="264"/>
            </a:xfrm>
            <a:custGeom>
              <a:avLst/>
              <a:gdLst>
                <a:gd name="T0" fmla="*/ 0 w 310"/>
                <a:gd name="T1" fmla="*/ 264 h 264"/>
                <a:gd name="T2" fmla="*/ 310 w 310"/>
                <a:gd name="T3" fmla="*/ 0 h 264"/>
                <a:gd name="T4" fmla="*/ 0 60000 65536"/>
                <a:gd name="T5" fmla="*/ 0 60000 65536"/>
                <a:gd name="T6" fmla="*/ 0 w 310"/>
                <a:gd name="T7" fmla="*/ 0 h 264"/>
                <a:gd name="T8" fmla="*/ 310 w 310"/>
                <a:gd name="T9" fmla="*/ 264 h 26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10" h="264">
                  <a:moveTo>
                    <a:pt x="0" y="264"/>
                  </a:moveTo>
                  <a:lnTo>
                    <a:pt x="310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159" name="Text Box 14"/>
            <p:cNvSpPr txBox="1">
              <a:spLocks noChangeArrowheads="1"/>
            </p:cNvSpPr>
            <p:nvPr/>
          </p:nvSpPr>
          <p:spPr bwMode="auto">
            <a:xfrm>
              <a:off x="3696" y="3294"/>
              <a:ext cx="227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O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6160" name="Text Box 15"/>
            <p:cNvSpPr txBox="1">
              <a:spLocks noChangeArrowheads="1"/>
            </p:cNvSpPr>
            <p:nvPr/>
          </p:nvSpPr>
          <p:spPr bwMode="auto">
            <a:xfrm>
              <a:off x="4150" y="2886"/>
              <a:ext cx="227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Q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6161" name="Text Box 16"/>
            <p:cNvSpPr txBox="1">
              <a:spLocks noChangeArrowheads="1"/>
            </p:cNvSpPr>
            <p:nvPr/>
          </p:nvSpPr>
          <p:spPr bwMode="auto">
            <a:xfrm>
              <a:off x="3633" y="2432"/>
              <a:ext cx="227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F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6162" name="Text Box 17"/>
            <p:cNvSpPr txBox="1">
              <a:spLocks noChangeArrowheads="1"/>
            </p:cNvSpPr>
            <p:nvPr/>
          </p:nvSpPr>
          <p:spPr bwMode="auto">
            <a:xfrm>
              <a:off x="3615" y="2759"/>
              <a:ext cx="227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P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6163" name="Text Box 18"/>
            <p:cNvSpPr txBox="1">
              <a:spLocks noChangeArrowheads="1"/>
            </p:cNvSpPr>
            <p:nvPr/>
          </p:nvSpPr>
          <p:spPr bwMode="auto">
            <a:xfrm>
              <a:off x="3839" y="3046"/>
              <a:ext cx="363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altLang="zh-CN" sz="2000" b="1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α</a:t>
              </a:r>
              <a:endParaRPr lang="el-GR" altLang="zh-CN" sz="20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42875" y="285750"/>
            <a:ext cx="778065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     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热气球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的探测器显示，从热气球看一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栋楼顶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部的仰角为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30°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，看这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栋楼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底部的俯 角为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60°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，热气球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与楼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的水平距离为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120m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，这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栋楼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有多高（结果取整数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14282" y="1785926"/>
            <a:ext cx="5256212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分析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：我们知道，在视线与水平线所成的角中视线在水平线上方的是仰角，视线在水平线下方的是俯角，因此，在图中，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=30°,</a:t>
            </a:r>
            <a:r>
              <a:rPr lang="el-GR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β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=60</a:t>
            </a:r>
            <a:r>
              <a:rPr lang="el-GR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°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lang="el-GR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85720" y="4357694"/>
            <a:ext cx="4786346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err="1" smtClean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Rt</a:t>
            </a:r>
            <a:r>
              <a:rPr lang="en-US" altLang="zh-CN" sz="2400" b="1" dirty="0" err="1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 err="1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lang="en-US" altLang="zh-CN" sz="2400" b="1" i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中，</a:t>
            </a:r>
            <a:r>
              <a:rPr lang="en-US" altLang="zh-CN" sz="2400" b="1" i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 </a:t>
            </a: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=30°</a:t>
            </a:r>
            <a:r>
              <a:rPr lang="zh-CN" altLang="en-US" sz="24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120</a:t>
            </a:r>
            <a:r>
              <a:rPr lang="zh-CN" altLang="en-US" sz="24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33CC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所以利用解直角三角形的知识求出</a:t>
            </a:r>
            <a:endParaRPr lang="zh-CN" altLang="en-US" sz="2400" b="1" dirty="0">
              <a:solidFill>
                <a:srgbClr val="FF33CC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BD</a:t>
            </a:r>
            <a:r>
              <a:rPr lang="zh-CN" altLang="en-US" sz="24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；类似地可以求出</a:t>
            </a:r>
            <a:r>
              <a:rPr lang="en-US" altLang="zh-CN" sz="2400" b="1" i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4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，进而求出</a:t>
            </a:r>
            <a:r>
              <a:rPr lang="en-US" altLang="zh-CN" sz="2400" b="1" i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．</a:t>
            </a:r>
            <a:endParaRPr lang="zh-CN" altLang="en-US" sz="2400" b="1" dirty="0">
              <a:solidFill>
                <a:srgbClr val="FF33CC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173" name="Picture 5" descr="pic_2211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857364"/>
            <a:ext cx="3181350" cy="381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/>
          <p:nvPr/>
        </p:nvGrpSpPr>
        <p:grpSpPr bwMode="auto">
          <a:xfrm>
            <a:off x="5786446" y="2214554"/>
            <a:ext cx="1644650" cy="3335338"/>
            <a:chOff x="3749" y="1371"/>
            <a:chExt cx="1036" cy="2101"/>
          </a:xfrm>
        </p:grpSpPr>
        <p:sp>
          <p:nvSpPr>
            <p:cNvPr id="7178" name="Line 7"/>
            <p:cNvSpPr>
              <a:spLocks noChangeShapeType="1"/>
            </p:cNvSpPr>
            <p:nvPr/>
          </p:nvSpPr>
          <p:spPr bwMode="auto">
            <a:xfrm>
              <a:off x="3887" y="2015"/>
              <a:ext cx="726" cy="127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179" name="Line 8"/>
            <p:cNvSpPr>
              <a:spLocks noChangeShapeType="1"/>
            </p:cNvSpPr>
            <p:nvPr/>
          </p:nvSpPr>
          <p:spPr bwMode="auto">
            <a:xfrm flipV="1">
              <a:off x="3887" y="1570"/>
              <a:ext cx="726" cy="454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180" name="Line 9"/>
            <p:cNvSpPr>
              <a:spLocks noChangeShapeType="1"/>
            </p:cNvSpPr>
            <p:nvPr/>
          </p:nvSpPr>
          <p:spPr bwMode="auto">
            <a:xfrm>
              <a:off x="4631" y="1561"/>
              <a:ext cx="0" cy="1724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181" name="Line 10"/>
            <p:cNvSpPr>
              <a:spLocks noChangeShapeType="1"/>
            </p:cNvSpPr>
            <p:nvPr/>
          </p:nvSpPr>
          <p:spPr bwMode="auto">
            <a:xfrm>
              <a:off x="3905" y="2015"/>
              <a:ext cx="7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182" name="Freeform 11"/>
            <p:cNvSpPr/>
            <p:nvPr/>
          </p:nvSpPr>
          <p:spPr bwMode="auto">
            <a:xfrm>
              <a:off x="4014" y="2024"/>
              <a:ext cx="143" cy="227"/>
            </a:xfrm>
            <a:custGeom>
              <a:avLst/>
              <a:gdLst>
                <a:gd name="T0" fmla="*/ 0 w 143"/>
                <a:gd name="T1" fmla="*/ 227 h 227"/>
                <a:gd name="T2" fmla="*/ 120 w 143"/>
                <a:gd name="T3" fmla="*/ 136 h 227"/>
                <a:gd name="T4" fmla="*/ 136 w 143"/>
                <a:gd name="T5" fmla="*/ 0 h 227"/>
                <a:gd name="T6" fmla="*/ 0 60000 65536"/>
                <a:gd name="T7" fmla="*/ 0 60000 65536"/>
                <a:gd name="T8" fmla="*/ 0 60000 65536"/>
                <a:gd name="T9" fmla="*/ 0 w 143"/>
                <a:gd name="T10" fmla="*/ 0 h 227"/>
                <a:gd name="T11" fmla="*/ 143 w 143"/>
                <a:gd name="T12" fmla="*/ 227 h 2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3" h="227">
                  <a:moveTo>
                    <a:pt x="0" y="227"/>
                  </a:moveTo>
                  <a:cubicBezTo>
                    <a:pt x="20" y="212"/>
                    <a:pt x="97" y="174"/>
                    <a:pt x="120" y="136"/>
                  </a:cubicBezTo>
                  <a:cubicBezTo>
                    <a:pt x="143" y="98"/>
                    <a:pt x="133" y="28"/>
                    <a:pt x="136" y="0"/>
                  </a:cubicBezTo>
                </a:path>
              </a:pathLst>
            </a:custGeom>
            <a:noFill/>
            <a:ln w="2857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183" name="Freeform 12"/>
            <p:cNvSpPr/>
            <p:nvPr/>
          </p:nvSpPr>
          <p:spPr bwMode="auto">
            <a:xfrm>
              <a:off x="4105" y="1888"/>
              <a:ext cx="34" cy="131"/>
            </a:xfrm>
            <a:custGeom>
              <a:avLst/>
              <a:gdLst>
                <a:gd name="T0" fmla="*/ 0 w 34"/>
                <a:gd name="T1" fmla="*/ 0 h 131"/>
                <a:gd name="T2" fmla="*/ 32 w 34"/>
                <a:gd name="T3" fmla="*/ 62 h 131"/>
                <a:gd name="T4" fmla="*/ 11 w 34"/>
                <a:gd name="T5" fmla="*/ 131 h 131"/>
                <a:gd name="T6" fmla="*/ 0 60000 65536"/>
                <a:gd name="T7" fmla="*/ 0 60000 65536"/>
                <a:gd name="T8" fmla="*/ 0 60000 65536"/>
                <a:gd name="T9" fmla="*/ 0 w 34"/>
                <a:gd name="T10" fmla="*/ 0 h 131"/>
                <a:gd name="T11" fmla="*/ 34 w 34"/>
                <a:gd name="T12" fmla="*/ 131 h 1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" h="131">
                  <a:moveTo>
                    <a:pt x="0" y="0"/>
                  </a:moveTo>
                  <a:cubicBezTo>
                    <a:pt x="5" y="10"/>
                    <a:pt x="30" y="40"/>
                    <a:pt x="32" y="62"/>
                  </a:cubicBezTo>
                  <a:cubicBezTo>
                    <a:pt x="34" y="84"/>
                    <a:pt x="15" y="117"/>
                    <a:pt x="11" y="131"/>
                  </a:cubicBezTo>
                </a:path>
              </a:pathLst>
            </a:custGeom>
            <a:noFill/>
            <a:ln w="2857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184" name="Text Box 13"/>
            <p:cNvSpPr txBox="1">
              <a:spLocks noChangeArrowheads="1"/>
            </p:cNvSpPr>
            <p:nvPr/>
          </p:nvSpPr>
          <p:spPr bwMode="auto">
            <a:xfrm>
              <a:off x="3749" y="1990"/>
              <a:ext cx="272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A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7185" name="Text Box 14"/>
            <p:cNvSpPr txBox="1">
              <a:spLocks noChangeArrowheads="1"/>
            </p:cNvSpPr>
            <p:nvPr/>
          </p:nvSpPr>
          <p:spPr bwMode="auto">
            <a:xfrm>
              <a:off x="4513" y="1371"/>
              <a:ext cx="272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B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7186" name="Text Box 15"/>
            <p:cNvSpPr txBox="1">
              <a:spLocks noChangeArrowheads="1"/>
            </p:cNvSpPr>
            <p:nvPr/>
          </p:nvSpPr>
          <p:spPr bwMode="auto">
            <a:xfrm>
              <a:off x="4494" y="3222"/>
              <a:ext cx="272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C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7187" name="Text Box 16"/>
            <p:cNvSpPr txBox="1">
              <a:spLocks noChangeArrowheads="1"/>
            </p:cNvSpPr>
            <p:nvPr/>
          </p:nvSpPr>
          <p:spPr bwMode="auto">
            <a:xfrm>
              <a:off x="4431" y="1797"/>
              <a:ext cx="182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D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7188" name="Text Box 17"/>
            <p:cNvSpPr txBox="1">
              <a:spLocks noChangeArrowheads="1"/>
            </p:cNvSpPr>
            <p:nvPr/>
          </p:nvSpPr>
          <p:spPr bwMode="auto">
            <a:xfrm>
              <a:off x="4087" y="1779"/>
              <a:ext cx="317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altLang="zh-CN" sz="20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α</a:t>
              </a:r>
              <a:endParaRPr lang="el-GR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89" name="Text Box 18"/>
            <p:cNvSpPr txBox="1">
              <a:spLocks noChangeArrowheads="1"/>
            </p:cNvSpPr>
            <p:nvPr/>
          </p:nvSpPr>
          <p:spPr bwMode="auto">
            <a:xfrm>
              <a:off x="4060" y="2037"/>
              <a:ext cx="272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altLang="zh-CN" sz="2000" b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β</a:t>
              </a:r>
              <a:endParaRPr lang="el-GR" altLang="zh-CN" sz="20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427" name="AutoShape 19"/>
          <p:cNvSpPr>
            <a:spLocks noChangeArrowheads="1"/>
          </p:cNvSpPr>
          <p:nvPr/>
        </p:nvSpPr>
        <p:spPr bwMode="auto">
          <a:xfrm>
            <a:off x="6643702" y="1714488"/>
            <a:ext cx="1079500" cy="504825"/>
          </a:xfrm>
          <a:prstGeom prst="wedgeRectCallout">
            <a:avLst>
              <a:gd name="adj1" fmla="val -53028"/>
              <a:gd name="adj2" fmla="val 224338"/>
            </a:avLst>
          </a:prstGeom>
          <a:gradFill rotWithShape="1">
            <a:gsLst>
              <a:gs pos="0">
                <a:srgbClr val="00CCFF"/>
              </a:gs>
              <a:gs pos="50000">
                <a:schemeClr val="bg1"/>
              </a:gs>
              <a:gs pos="100000">
                <a:srgbClr val="00CCFF"/>
              </a:gs>
            </a:gsLst>
            <a:lin ang="5400000" scaled="1"/>
          </a:gradFill>
          <a:ln w="9525">
            <a:solidFill>
              <a:srgbClr val="00CCFF"/>
            </a:solidFill>
            <a:miter lim="800000"/>
          </a:ln>
        </p:spPr>
        <p:txBody>
          <a:bodyPr/>
          <a:lstStyle/>
          <a:p>
            <a:pPr algn="ctr">
              <a:defRPr/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</a:rPr>
              <a:t>仰角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8" name="AutoShape 20"/>
          <p:cNvSpPr>
            <a:spLocks noChangeArrowheads="1"/>
          </p:cNvSpPr>
          <p:nvPr/>
        </p:nvSpPr>
        <p:spPr bwMode="auto">
          <a:xfrm>
            <a:off x="7786710" y="1714488"/>
            <a:ext cx="1079500" cy="504825"/>
          </a:xfrm>
          <a:prstGeom prst="wedgeRectCallout">
            <a:avLst>
              <a:gd name="adj1" fmla="val -154352"/>
              <a:gd name="adj2" fmla="val 245722"/>
            </a:avLst>
          </a:prstGeom>
          <a:gradFill rotWithShape="1">
            <a:gsLst>
              <a:gs pos="0">
                <a:srgbClr val="00CCFF"/>
              </a:gs>
              <a:gs pos="50000">
                <a:schemeClr val="bg1"/>
              </a:gs>
              <a:gs pos="100000">
                <a:srgbClr val="00CCFF"/>
              </a:gs>
            </a:gsLst>
            <a:lin ang="5400000" scaled="1"/>
          </a:gradFill>
          <a:ln w="9525">
            <a:solidFill>
              <a:srgbClr val="00CCFF"/>
            </a:solidFill>
            <a:miter lim="800000"/>
          </a:ln>
        </p:spPr>
        <p:txBody>
          <a:bodyPr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水平线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9" name="AutoShape 21"/>
          <p:cNvSpPr>
            <a:spLocks noChangeArrowheads="1"/>
          </p:cNvSpPr>
          <p:nvPr/>
        </p:nvSpPr>
        <p:spPr bwMode="auto">
          <a:xfrm>
            <a:off x="5857884" y="4572008"/>
            <a:ext cx="1079500" cy="504825"/>
          </a:xfrm>
          <a:prstGeom prst="wedgeRectCallout">
            <a:avLst>
              <a:gd name="adj1" fmla="val -1028"/>
              <a:gd name="adj2" fmla="val -255347"/>
            </a:avLst>
          </a:prstGeom>
          <a:gradFill rotWithShape="1">
            <a:gsLst>
              <a:gs pos="0">
                <a:srgbClr val="00CCFF"/>
              </a:gs>
              <a:gs pos="50000">
                <a:schemeClr val="bg1"/>
              </a:gs>
              <a:gs pos="100000">
                <a:srgbClr val="00CCFF"/>
              </a:gs>
            </a:gsLst>
            <a:lin ang="5400000" scaled="1"/>
          </a:gradFill>
          <a:ln w="9525">
            <a:solidFill>
              <a:srgbClr val="00CCFF"/>
            </a:solidFill>
            <a:miter lim="800000"/>
          </a:ln>
        </p:spPr>
        <p:txBody>
          <a:bodyPr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俯角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27" grpId="0" bldLvl="0" animBg="1"/>
      <p:bldP spid="17428" grpId="0" bldLvl="0" animBg="1"/>
      <p:bldP spid="174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719138" y="476250"/>
            <a:ext cx="648176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解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：如图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所示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 30°,</a:t>
            </a:r>
            <a:r>
              <a:rPr lang="el-GR" altLang="zh-CN" sz="2400" b="1" i="1" dirty="0">
                <a:latin typeface="Times New Roman" panose="02020603050405020304" pitchFamily="18" charset="0"/>
              </a:rPr>
              <a:t>β</a:t>
            </a:r>
            <a:r>
              <a:rPr lang="en-US" altLang="zh-CN" sz="2400" b="1" dirty="0">
                <a:latin typeface="Times New Roman" panose="02020603050405020304" pitchFamily="18" charset="0"/>
              </a:rPr>
              <a:t>= 60</a:t>
            </a:r>
            <a:r>
              <a:rPr lang="el-GR" altLang="zh-CN" sz="2400" b="1" dirty="0">
                <a:latin typeface="Times New Roman" panose="02020603050405020304" pitchFamily="18" charset="0"/>
              </a:rPr>
              <a:t>°</a:t>
            </a:r>
            <a:r>
              <a:rPr lang="zh-CN" altLang="en-US" sz="2400" b="1" dirty="0">
                <a:latin typeface="Times New Roman" panose="02020603050405020304" pitchFamily="18" charset="0"/>
              </a:rPr>
              <a:t>， 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AD</a:t>
            </a:r>
            <a:r>
              <a:rPr lang="zh-CN" altLang="en-US" sz="2400" b="1" dirty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</a:rPr>
              <a:t>120</a:t>
            </a:r>
            <a:r>
              <a:rPr lang="zh-CN" altLang="en-US" sz="2400" b="1" dirty="0">
                <a:latin typeface="Times New Roman" panose="02020603050405020304" pitchFamily="18" charset="0"/>
              </a:rPr>
              <a:t>．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1357290" y="1000108"/>
          <a:ext cx="3462337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2" imgW="40538400" imgH="9448800" progId="Equation.DSMT4">
                  <p:embed/>
                </p:oleObj>
              </mc:Choice>
              <mc:Fallback>
                <p:oleObj name="Equation" r:id="rId2" imgW="40538400" imgH="9448800" progId="Equation.DSMT4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57290" y="1000108"/>
                        <a:ext cx="3462337" cy="806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744538" y="1857375"/>
          <a:ext cx="48291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4" imgW="48158400" imgH="4876800" progId="Equation.DSMT4">
                  <p:embed/>
                </p:oleObj>
              </mc:Choice>
              <mc:Fallback>
                <p:oleObj name="Equation" r:id="rId4" imgW="48158400" imgH="4876800" progId="Equation.DSMT4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4538" y="1857375"/>
                        <a:ext cx="4829175" cy="4889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1341438" y="2357438"/>
          <a:ext cx="3048000" cy="106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6" imgW="29565600" imgH="10363200" progId="Equation.DSMT4">
                  <p:embed/>
                </p:oleObj>
              </mc:Choice>
              <mc:Fallback>
                <p:oleObj name="Equation" r:id="rId6" imgW="29565600" imgH="10363200" progId="Equation.DSMT4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41438" y="2357438"/>
                        <a:ext cx="3048000" cy="10699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6"/>
          <p:cNvGraphicFramePr>
            <a:graphicFrameLocks noChangeAspect="1"/>
          </p:cNvGraphicFramePr>
          <p:nvPr/>
        </p:nvGraphicFramePr>
        <p:xfrm>
          <a:off x="1295400" y="3536950"/>
          <a:ext cx="38163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8" imgW="46024800" imgH="5486400" progId="Equation.DSMT4">
                  <p:embed/>
                </p:oleObj>
              </mc:Choice>
              <mc:Fallback>
                <p:oleObj name="Equation" r:id="rId8" imgW="46024800" imgH="5486400" progId="Equation.DSMT4">
                  <p:embed/>
                  <p:pic>
                    <p:nvPicPr>
                      <p:cNvPr id="0" name="Object 6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95400" y="3536950"/>
                        <a:ext cx="3816350" cy="4540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9" name="Object 7"/>
          <p:cNvGraphicFramePr>
            <a:graphicFrameLocks noChangeAspect="1"/>
          </p:cNvGraphicFramePr>
          <p:nvPr/>
        </p:nvGraphicFramePr>
        <p:xfrm>
          <a:off x="1771650" y="4113213"/>
          <a:ext cx="27924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10" imgW="30175200" imgH="5486400" progId="Equation.DSMT4">
                  <p:embed/>
                </p:oleObj>
              </mc:Choice>
              <mc:Fallback>
                <p:oleObj name="Equation" r:id="rId10" imgW="30175200" imgH="5486400" progId="Equation.DSMT4">
                  <p:embed/>
                  <p:pic>
                    <p:nvPicPr>
                      <p:cNvPr id="0" name="Object 7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71650" y="4113213"/>
                        <a:ext cx="2792413" cy="508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0" name="Object 8"/>
          <p:cNvGraphicFramePr>
            <a:graphicFrameLocks noChangeAspect="1"/>
          </p:cNvGraphicFramePr>
          <p:nvPr/>
        </p:nvGraphicFramePr>
        <p:xfrm>
          <a:off x="714348" y="4714884"/>
          <a:ext cx="460851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公式" r:id="rId12" imgW="50596800" imgH="5486400" progId="Equation.3">
                  <p:embed/>
                </p:oleObj>
              </mc:Choice>
              <mc:Fallback>
                <p:oleObj name="公式" r:id="rId12" imgW="50596800" imgH="5486400" progId="Equation.3">
                  <p:embed/>
                  <p:pic>
                    <p:nvPicPr>
                      <p:cNvPr id="0" name="Object 8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4348" y="4714884"/>
                        <a:ext cx="4608513" cy="5000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1" name="Object 9"/>
          <p:cNvGraphicFramePr>
            <a:graphicFrameLocks noChangeAspect="1"/>
          </p:cNvGraphicFramePr>
          <p:nvPr/>
        </p:nvGraphicFramePr>
        <p:xfrm>
          <a:off x="928662" y="5429264"/>
          <a:ext cx="272256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14" imgW="28651200" imgH="5791200" progId="Equation.DSMT4">
                  <p:embed/>
                </p:oleObj>
              </mc:Choice>
              <mc:Fallback>
                <p:oleObj name="Equation" r:id="rId14" imgW="28651200" imgH="5791200" progId="Equation.DSMT4">
                  <p:embed/>
                  <p:pic>
                    <p:nvPicPr>
                      <p:cNvPr id="0" name="Object 9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28662" y="5429264"/>
                        <a:ext cx="2722562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143000" y="6072505"/>
            <a:ext cx="38049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答：这栋楼高约为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277m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.</a:t>
            </a:r>
            <a:endParaRPr lang="en-US" altLang="zh-CN" sz="2400" b="1" i="1" dirty="0">
              <a:latin typeface="Times New Roman" panose="02020603050405020304" pitchFamily="18" charset="0"/>
            </a:endParaRPr>
          </a:p>
        </p:txBody>
      </p:sp>
      <p:grpSp>
        <p:nvGrpSpPr>
          <p:cNvPr id="2" name="Group 11"/>
          <p:cNvGrpSpPr/>
          <p:nvPr/>
        </p:nvGrpSpPr>
        <p:grpSpPr bwMode="auto">
          <a:xfrm>
            <a:off x="5572132" y="1179820"/>
            <a:ext cx="3181350" cy="3817938"/>
            <a:chOff x="3470" y="1116"/>
            <a:chExt cx="2004" cy="2405"/>
          </a:xfrm>
        </p:grpSpPr>
        <p:pic>
          <p:nvPicPr>
            <p:cNvPr id="8204" name="Picture 12" descr="pic_221103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3470" y="1116"/>
              <a:ext cx="2004" cy="2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3"/>
            <p:cNvGrpSpPr/>
            <p:nvPr/>
          </p:nvGrpSpPr>
          <p:grpSpPr bwMode="auto">
            <a:xfrm>
              <a:off x="3749" y="1371"/>
              <a:ext cx="1036" cy="2101"/>
              <a:chOff x="3749" y="1371"/>
              <a:chExt cx="1036" cy="2101"/>
            </a:xfrm>
          </p:grpSpPr>
          <p:sp>
            <p:nvSpPr>
              <p:cNvPr id="8206" name="Line 14"/>
              <p:cNvSpPr>
                <a:spLocks noChangeShapeType="1"/>
              </p:cNvSpPr>
              <p:nvPr/>
            </p:nvSpPr>
            <p:spPr bwMode="auto">
              <a:xfrm>
                <a:off x="3887" y="2015"/>
                <a:ext cx="726" cy="1270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07" name="Line 15"/>
              <p:cNvSpPr>
                <a:spLocks noChangeShapeType="1"/>
              </p:cNvSpPr>
              <p:nvPr/>
            </p:nvSpPr>
            <p:spPr bwMode="auto">
              <a:xfrm flipV="1">
                <a:off x="3887" y="1570"/>
                <a:ext cx="726" cy="454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08" name="Line 16"/>
              <p:cNvSpPr>
                <a:spLocks noChangeShapeType="1"/>
              </p:cNvSpPr>
              <p:nvPr/>
            </p:nvSpPr>
            <p:spPr bwMode="auto">
              <a:xfrm>
                <a:off x="4631" y="1561"/>
                <a:ext cx="0" cy="1724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09" name="Line 17"/>
              <p:cNvSpPr>
                <a:spLocks noChangeShapeType="1"/>
              </p:cNvSpPr>
              <p:nvPr/>
            </p:nvSpPr>
            <p:spPr bwMode="auto">
              <a:xfrm>
                <a:off x="3905" y="2015"/>
                <a:ext cx="72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10" name="Freeform 18"/>
              <p:cNvSpPr/>
              <p:nvPr/>
            </p:nvSpPr>
            <p:spPr bwMode="auto">
              <a:xfrm>
                <a:off x="4014" y="2024"/>
                <a:ext cx="143" cy="227"/>
              </a:xfrm>
              <a:custGeom>
                <a:avLst/>
                <a:gdLst>
                  <a:gd name="T0" fmla="*/ 0 w 143"/>
                  <a:gd name="T1" fmla="*/ 227 h 227"/>
                  <a:gd name="T2" fmla="*/ 120 w 143"/>
                  <a:gd name="T3" fmla="*/ 136 h 227"/>
                  <a:gd name="T4" fmla="*/ 136 w 143"/>
                  <a:gd name="T5" fmla="*/ 0 h 227"/>
                  <a:gd name="T6" fmla="*/ 0 60000 65536"/>
                  <a:gd name="T7" fmla="*/ 0 60000 65536"/>
                  <a:gd name="T8" fmla="*/ 0 60000 65536"/>
                  <a:gd name="T9" fmla="*/ 0 w 143"/>
                  <a:gd name="T10" fmla="*/ 0 h 227"/>
                  <a:gd name="T11" fmla="*/ 143 w 143"/>
                  <a:gd name="T12" fmla="*/ 227 h 2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3" h="227">
                    <a:moveTo>
                      <a:pt x="0" y="227"/>
                    </a:moveTo>
                    <a:cubicBezTo>
                      <a:pt x="20" y="212"/>
                      <a:pt x="97" y="174"/>
                      <a:pt x="120" y="136"/>
                    </a:cubicBezTo>
                    <a:cubicBezTo>
                      <a:pt x="143" y="98"/>
                      <a:pt x="133" y="28"/>
                      <a:pt x="136" y="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11" name="Freeform 19"/>
              <p:cNvSpPr/>
              <p:nvPr/>
            </p:nvSpPr>
            <p:spPr bwMode="auto">
              <a:xfrm>
                <a:off x="4105" y="1888"/>
                <a:ext cx="34" cy="131"/>
              </a:xfrm>
              <a:custGeom>
                <a:avLst/>
                <a:gdLst>
                  <a:gd name="T0" fmla="*/ 0 w 34"/>
                  <a:gd name="T1" fmla="*/ 0 h 131"/>
                  <a:gd name="T2" fmla="*/ 32 w 34"/>
                  <a:gd name="T3" fmla="*/ 62 h 131"/>
                  <a:gd name="T4" fmla="*/ 11 w 34"/>
                  <a:gd name="T5" fmla="*/ 131 h 131"/>
                  <a:gd name="T6" fmla="*/ 0 60000 65536"/>
                  <a:gd name="T7" fmla="*/ 0 60000 65536"/>
                  <a:gd name="T8" fmla="*/ 0 60000 65536"/>
                  <a:gd name="T9" fmla="*/ 0 w 34"/>
                  <a:gd name="T10" fmla="*/ 0 h 131"/>
                  <a:gd name="T11" fmla="*/ 34 w 34"/>
                  <a:gd name="T12" fmla="*/ 131 h 1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" h="131">
                    <a:moveTo>
                      <a:pt x="0" y="0"/>
                    </a:moveTo>
                    <a:cubicBezTo>
                      <a:pt x="5" y="10"/>
                      <a:pt x="30" y="40"/>
                      <a:pt x="32" y="62"/>
                    </a:cubicBezTo>
                    <a:cubicBezTo>
                      <a:pt x="34" y="84"/>
                      <a:pt x="15" y="117"/>
                      <a:pt x="11" y="131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212" name="Text Box 20"/>
              <p:cNvSpPr txBox="1">
                <a:spLocks noChangeArrowheads="1"/>
              </p:cNvSpPr>
              <p:nvPr/>
            </p:nvSpPr>
            <p:spPr bwMode="auto">
              <a:xfrm>
                <a:off x="3749" y="1990"/>
                <a:ext cx="272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i="1">
                    <a:latin typeface="Times New Roman" panose="02020603050405020304" pitchFamily="18" charset="0"/>
                  </a:rPr>
                  <a:t>A</a:t>
                </a:r>
                <a:endParaRPr lang="en-US" altLang="zh-CN" sz="2000" b="1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13" name="Text Box 21"/>
              <p:cNvSpPr txBox="1">
                <a:spLocks noChangeArrowheads="1"/>
              </p:cNvSpPr>
              <p:nvPr/>
            </p:nvSpPr>
            <p:spPr bwMode="auto">
              <a:xfrm>
                <a:off x="4513" y="1371"/>
                <a:ext cx="272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i="1">
                    <a:latin typeface="Times New Roman" panose="02020603050405020304" pitchFamily="18" charset="0"/>
                  </a:rPr>
                  <a:t>B</a:t>
                </a:r>
                <a:endParaRPr lang="en-US" altLang="zh-CN" sz="2000" b="1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14" name="Text Box 22"/>
              <p:cNvSpPr txBox="1">
                <a:spLocks noChangeArrowheads="1"/>
              </p:cNvSpPr>
              <p:nvPr/>
            </p:nvSpPr>
            <p:spPr bwMode="auto">
              <a:xfrm>
                <a:off x="4494" y="3222"/>
                <a:ext cx="272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i="1">
                    <a:latin typeface="Times New Roman" panose="02020603050405020304" pitchFamily="18" charset="0"/>
                  </a:rPr>
                  <a:t>C</a:t>
                </a:r>
                <a:endParaRPr lang="en-US" altLang="zh-CN" sz="2000" b="1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15" name="Text Box 23"/>
              <p:cNvSpPr txBox="1">
                <a:spLocks noChangeArrowheads="1"/>
              </p:cNvSpPr>
              <p:nvPr/>
            </p:nvSpPr>
            <p:spPr bwMode="auto">
              <a:xfrm>
                <a:off x="4431" y="1797"/>
                <a:ext cx="182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i="1">
                    <a:latin typeface="Times New Roman" panose="02020603050405020304" pitchFamily="18" charset="0"/>
                  </a:rPr>
                  <a:t>D</a:t>
                </a:r>
                <a:endParaRPr lang="en-US" altLang="zh-CN" sz="2000" b="1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16" name="Text Box 24"/>
              <p:cNvSpPr txBox="1">
                <a:spLocks noChangeArrowheads="1"/>
              </p:cNvSpPr>
              <p:nvPr/>
            </p:nvSpPr>
            <p:spPr bwMode="auto">
              <a:xfrm>
                <a:off x="4087" y="1779"/>
                <a:ext cx="317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l-GR" altLang="zh-CN" sz="2000" b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endParaRPr lang="el-GR" altLang="zh-CN" sz="2000" b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17" name="Text Box 25"/>
              <p:cNvSpPr txBox="1">
                <a:spLocks noChangeArrowheads="1"/>
              </p:cNvSpPr>
              <p:nvPr/>
            </p:nvSpPr>
            <p:spPr bwMode="auto">
              <a:xfrm>
                <a:off x="4060" y="2037"/>
                <a:ext cx="272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l-GR" altLang="zh-CN" sz="2000" b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β</a:t>
                </a:r>
                <a:endParaRPr lang="el-GR" altLang="zh-CN" sz="2000" b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00125" y="642620"/>
            <a:ext cx="707834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利用解直角三角形的有关知识解决实际问题的一般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过程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:</a:t>
            </a:r>
            <a:endParaRPr lang="en-US" altLang="zh-CN" sz="3200" b="1" dirty="0" smtClean="0">
              <a:solidFill>
                <a:srgbClr val="FF0000"/>
              </a:solidFill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071538" y="5429264"/>
            <a:ext cx="571504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得到实际问题的答案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3200" b="0" i="1" u="none" strike="noStrike" cap="none" normalizeH="0" baseline="0" dirty="0" smtClean="0">
              <a:ln>
                <a:noFill/>
              </a:ln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100" y="2000240"/>
            <a:ext cx="76438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将实际问题抽象成数学问题</a:t>
            </a:r>
            <a:r>
              <a:rPr lang="en-US" altLang="zh-CN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zh-CN" altLang="en-US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画出示意图，将其转化为解直角三角形的问题</a:t>
            </a:r>
            <a:r>
              <a:rPr lang="en-US" altLang="zh-CN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);</a:t>
            </a:r>
            <a:endParaRPr lang="en-US" altLang="zh-CN" sz="3200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5786" y="3286124"/>
            <a:ext cx="76422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zh-CN" altLang="en-US" sz="24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lang="en-US" altLang="zh-CN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根据问题中的条件，适当选用锐角三角函数解直角三角形</a:t>
            </a:r>
            <a:r>
              <a:rPr lang="en-US" altLang="zh-CN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endParaRPr lang="en-US" altLang="zh-CN" sz="3200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1538" y="4572008"/>
            <a:ext cx="54292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得到数学问题的答案</a:t>
            </a:r>
            <a:r>
              <a:rPr lang="en-US" altLang="zh-CN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endParaRPr lang="en-US" altLang="zh-CN" sz="3200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bldLvl="0" animBg="1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6575018" y="928415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pic>
        <p:nvPicPr>
          <p:cNvPr id="4097" name="图片 55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59298" y="2179941"/>
            <a:ext cx="1785950" cy="223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42844" y="928670"/>
            <a:ext cx="6429420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点测塔顶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点和塔基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点的仰角分别为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已知塔基高出地平面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长为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，塔身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的高为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　　   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米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3357554" y="2071678"/>
          <a:ext cx="400052" cy="400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4" imgW="5486400" imgH="5486400" progId="Equation.DSMT4">
                  <p:embed/>
                </p:oleObj>
              </mc:Choice>
              <mc:Fallback>
                <p:oleObj name="Equation" r:id="rId4" imgW="5486400" imgH="54864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57554" y="2071678"/>
                        <a:ext cx="400052" cy="40005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4071934" y="4572008"/>
          <a:ext cx="714380" cy="598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6" imgW="11277600" imgH="9448800" progId="Equation.DSMT4">
                  <p:embed/>
                </p:oleObj>
              </mc:Choice>
              <mc:Fallback>
                <p:oleObj name="Equation" r:id="rId6" imgW="11277600" imgH="9448800" progId="Equation.DSMT4">
                  <p:embed/>
                  <p:pic>
                    <p:nvPicPr>
                      <p:cNvPr id="0" name="图片 410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71934" y="4572008"/>
                        <a:ext cx="714380" cy="59853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85720" y="3429000"/>
            <a:ext cx="6715172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∵∠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ADC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=60°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BDC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=30°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ADB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=30°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=30°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BD.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=20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       =40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=40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米，所以塔身的高为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40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57884" y="164305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bldLvl="0" animBg="1"/>
      <p:bldP spid="11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1722</Words>
  <Application>WPS 演示</Application>
  <PresentationFormat>宽屏</PresentationFormat>
  <Paragraphs>146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21</vt:i4>
      </vt:variant>
      <vt:variant>
        <vt:lpstr>幻灯片标题</vt:lpstr>
      </vt:variant>
      <vt:variant>
        <vt:i4>12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方正书宋_GBK</vt:lpstr>
      <vt:lpstr>Arial Unicode MS</vt:lpstr>
      <vt:lpstr>Times New Roman</vt:lpstr>
      <vt:lpstr>隶书</vt:lpstr>
      <vt:lpstr>方正黑体_GBK</vt:lpstr>
      <vt:lpstr>微软雅黑</vt:lpstr>
      <vt:lpstr>1_Office 主题</vt:lpstr>
      <vt:lpstr>2_Office 主题</vt:lpstr>
      <vt:lpstr>3_Office 主题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5</cp:revision>
  <dcterms:created xsi:type="dcterms:W3CDTF">2020-09-09T03:32:00Z</dcterms:created>
  <dcterms:modified xsi:type="dcterms:W3CDTF">2020-10-09T03:34:37Z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