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tiff" ContentType="image/tif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59" r:id="rId4"/>
  </p:sldMasterIdLst>
  <p:notesMasterIdLst>
    <p:notesMasterId r:id="rId17"/>
  </p:notesMasterIdLst>
  <p:sldIdLst>
    <p:sldId id="268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9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7" Type="http://schemas.openxmlformats.org/officeDocument/2006/relationships/image" Target="../media/image21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25.wmf"/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1.bin"/><Relationship Id="rId8" Type="http://schemas.openxmlformats.org/officeDocument/2006/relationships/image" Target="../media/image29.wmf"/><Relationship Id="rId7" Type="http://schemas.openxmlformats.org/officeDocument/2006/relationships/oleObject" Target="../embeddings/oleObject20.bin"/><Relationship Id="rId6" Type="http://schemas.openxmlformats.org/officeDocument/2006/relationships/oleObject" Target="../embeddings/oleObject19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18.bin"/><Relationship Id="rId3" Type="http://schemas.openxmlformats.org/officeDocument/2006/relationships/image" Target="../media/image27.wmf"/><Relationship Id="rId2" Type="http://schemas.openxmlformats.org/officeDocument/2006/relationships/oleObject" Target="../embeddings/oleObject17.bin"/><Relationship Id="rId16" Type="http://schemas.openxmlformats.org/officeDocument/2006/relationships/vmlDrawing" Target="../drawings/vmlDrawing6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32.wmf"/><Relationship Id="rId13" Type="http://schemas.openxmlformats.org/officeDocument/2006/relationships/oleObject" Target="../embeddings/oleObject23.bin"/><Relationship Id="rId12" Type="http://schemas.openxmlformats.org/officeDocument/2006/relationships/image" Target="../media/image31.wmf"/><Relationship Id="rId11" Type="http://schemas.openxmlformats.org/officeDocument/2006/relationships/oleObject" Target="../embeddings/oleObject22.bin"/><Relationship Id="rId10" Type="http://schemas.openxmlformats.org/officeDocument/2006/relationships/image" Target="../media/image30.wmf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oleObject" Target="../embeddings/oleObject27.bin"/><Relationship Id="rId7" Type="http://schemas.openxmlformats.org/officeDocument/2006/relationships/image" Target="../media/image35.wmf"/><Relationship Id="rId6" Type="http://schemas.openxmlformats.org/officeDocument/2006/relationships/oleObject" Target="../embeddings/oleObject26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25.bin"/><Relationship Id="rId3" Type="http://schemas.openxmlformats.org/officeDocument/2006/relationships/image" Target="../media/image33.wmf"/><Relationship Id="rId2" Type="http://schemas.openxmlformats.org/officeDocument/2006/relationships/oleObject" Target="../embeddings/oleObject24.bin"/><Relationship Id="rId13" Type="http://schemas.openxmlformats.org/officeDocument/2006/relationships/vmlDrawing" Target="../drawings/vmlDrawing7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0" Type="http://schemas.openxmlformats.org/officeDocument/2006/relationships/vmlDrawing" Target="../drawings/vmlDrawing1.v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14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1.png"/><Relationship Id="rId13" Type="http://schemas.openxmlformats.org/officeDocument/2006/relationships/vmlDrawing" Target="../drawings/vmlDrawing2.vml"/><Relationship Id="rId12" Type="http://schemas.openxmlformats.org/officeDocument/2006/relationships/slideLayout" Target="../slideLayouts/slideLayout8.xml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wmf"/><Relationship Id="rId8" Type="http://schemas.openxmlformats.org/officeDocument/2006/relationships/oleObject" Target="../embeddings/oleObject8.bin"/><Relationship Id="rId7" Type="http://schemas.openxmlformats.org/officeDocument/2006/relationships/image" Target="../media/image17.wmf"/><Relationship Id="rId6" Type="http://schemas.openxmlformats.org/officeDocument/2006/relationships/oleObject" Target="../embeddings/oleObject7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15.wmf"/><Relationship Id="rId20" Type="http://schemas.openxmlformats.org/officeDocument/2006/relationships/vmlDrawing" Target="../drawings/vmlDrawing3.vml"/><Relationship Id="rId2" Type="http://schemas.openxmlformats.org/officeDocument/2006/relationships/oleObject" Target="../embeddings/oleObject5.bin"/><Relationship Id="rId19" Type="http://schemas.openxmlformats.org/officeDocument/2006/relationships/slideLayout" Target="../slideLayouts/slideLayout8.xml"/><Relationship Id="rId18" Type="http://schemas.openxmlformats.org/officeDocument/2006/relationships/image" Target="../media/image10.png"/><Relationship Id="rId17" Type="http://schemas.openxmlformats.org/officeDocument/2006/relationships/image" Target="../media/image9.png"/><Relationship Id="rId16" Type="http://schemas.openxmlformats.org/officeDocument/2006/relationships/image" Target="../media/image8.png"/><Relationship Id="rId15" Type="http://schemas.openxmlformats.org/officeDocument/2006/relationships/image" Target="../media/image21.wmf"/><Relationship Id="rId14" Type="http://schemas.openxmlformats.org/officeDocument/2006/relationships/oleObject" Target="../embeddings/oleObject11.bin"/><Relationship Id="rId13" Type="http://schemas.openxmlformats.org/officeDocument/2006/relationships/image" Target="../media/image20.wmf"/><Relationship Id="rId12" Type="http://schemas.openxmlformats.org/officeDocument/2006/relationships/oleObject" Target="../embeddings/oleObject10.bin"/><Relationship Id="rId11" Type="http://schemas.openxmlformats.org/officeDocument/2006/relationships/image" Target="../media/image19.wmf"/><Relationship Id="rId10" Type="http://schemas.openxmlformats.org/officeDocument/2006/relationships/oleObject" Target="../embeddings/oleObject9.bin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wmf"/><Relationship Id="rId8" Type="http://schemas.openxmlformats.org/officeDocument/2006/relationships/oleObject" Target="../embeddings/oleObject15.bin"/><Relationship Id="rId7" Type="http://schemas.openxmlformats.org/officeDocument/2006/relationships/image" Target="../media/image24.wmf"/><Relationship Id="rId6" Type="http://schemas.openxmlformats.org/officeDocument/2006/relationships/oleObject" Target="../embeddings/oleObject14.bin"/><Relationship Id="rId5" Type="http://schemas.openxmlformats.org/officeDocument/2006/relationships/image" Target="../media/image23.wmf"/><Relationship Id="rId4" Type="http://schemas.openxmlformats.org/officeDocument/2006/relationships/oleObject" Target="../embeddings/oleObject13.bin"/><Relationship Id="rId3" Type="http://schemas.openxmlformats.org/officeDocument/2006/relationships/image" Target="../media/image22.wmf"/><Relationship Id="rId2" Type="http://schemas.openxmlformats.org/officeDocument/2006/relationships/oleObject" Target="../embeddings/oleObject12.bin"/><Relationship Id="rId14" Type="http://schemas.openxmlformats.org/officeDocument/2006/relationships/vmlDrawing" Target="../drawings/vmlDrawing4.vml"/><Relationship Id="rId13" Type="http://schemas.openxmlformats.org/officeDocument/2006/relationships/slideLayout" Target="../slideLayouts/slideLayout8.xml"/><Relationship Id="rId12" Type="http://schemas.openxmlformats.org/officeDocument/2006/relationships/image" Target="../media/image10.png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6.wmf"/><Relationship Id="rId2" Type="http://schemas.openxmlformats.org/officeDocument/2006/relationships/oleObject" Target="../embeddings/oleObject16.bin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236296" y="3717032"/>
            <a:ext cx="770384" cy="6720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人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94513" y="3813043"/>
            <a:ext cx="8819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新课标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83968" y="4965171"/>
            <a:ext cx="1130424" cy="10271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n-ea"/>
              </a:rPr>
              <a:t>数学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4965172"/>
            <a:ext cx="1282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9</a:t>
            </a:r>
            <a:r>
              <a:rPr lang="zh-CN" altLang="en-US" b="1" dirty="0" smtClean="0">
                <a:latin typeface="+mn-ea"/>
              </a:rPr>
              <a:t>年级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下</a:t>
            </a:r>
            <a:endParaRPr lang="zh-CN" altLang="en-US" b="1" dirty="0">
              <a:latin typeface="+mn-ea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260648"/>
            <a:ext cx="971600" cy="715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0"/>
          <a:stretch>
            <a:fillRect/>
          </a:stretch>
        </p:blipFill>
        <p:spPr>
          <a:xfrm>
            <a:off x="71406" y="761981"/>
            <a:ext cx="3624794" cy="5673152"/>
          </a:xfrm>
          <a:prstGeom prst="rect">
            <a:avLst/>
          </a:prstGeom>
          <a:effectLst>
            <a:outerShdw blurRad="508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图片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142984"/>
            <a:ext cx="5620048" cy="212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85720" y="285728"/>
            <a:ext cx="8358246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中，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分别是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的对边，如果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，那么下列结论正确的是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 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 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5715008" y="2500306"/>
          <a:ext cx="285752" cy="738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2" imgW="3657600" imgH="9448800" progId="Equation.DSMT4">
                  <p:embed/>
                </p:oleObj>
              </mc:Choice>
              <mc:Fallback>
                <p:oleObj name="Equation" r:id="rId2" imgW="3657600" imgH="94488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715008" y="2500306"/>
                        <a:ext cx="285752" cy="73819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571472" y="3071810"/>
          <a:ext cx="290514" cy="750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4" imgW="3657600" imgH="9448800" progId="Equation.DSMT4">
                  <p:embed/>
                </p:oleObj>
              </mc:Choice>
              <mc:Fallback>
                <p:oleObj name="Equation" r:id="rId4" imgW="3657600" imgH="94488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1472" y="3071810"/>
                        <a:ext cx="290514" cy="75049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9" name="Object 5"/>
          <p:cNvGraphicFramePr>
            <a:graphicFrameLocks noChangeAspect="1"/>
          </p:cNvGraphicFramePr>
          <p:nvPr/>
        </p:nvGraphicFramePr>
        <p:xfrm>
          <a:off x="7286644" y="2500306"/>
          <a:ext cx="285750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6" imgW="3657600" imgH="9448800" progId="Equation.DSMT4">
                  <p:embed/>
                </p:oleObj>
              </mc:Choice>
              <mc:Fallback>
                <p:oleObj name="Equation" r:id="rId6" imgW="3657600" imgH="94488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286644" y="2500306"/>
                        <a:ext cx="285750" cy="7381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1" name="Object 7"/>
          <p:cNvGraphicFramePr>
            <a:graphicFrameLocks noChangeAspect="1"/>
          </p:cNvGraphicFramePr>
          <p:nvPr/>
        </p:nvGraphicFramePr>
        <p:xfrm>
          <a:off x="2071670" y="3071810"/>
          <a:ext cx="290514" cy="7504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7" imgW="3657600" imgH="9448800" progId="Equation.DSMT4">
                  <p:embed/>
                </p:oleObj>
              </mc:Choice>
              <mc:Fallback>
                <p:oleObj name="Equation" r:id="rId7" imgW="3657600" imgH="9448800" progId="Equation.DSMT4">
                  <p:embed/>
                  <p:pic>
                    <p:nvPicPr>
                      <p:cNvPr id="0" name="图片 614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71670" y="3071810"/>
                        <a:ext cx="290514" cy="75049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142875" y="2500630"/>
            <a:ext cx="8501380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由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，得∠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=90°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72132" y="928670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357158" y="4286256"/>
            <a:ext cx="8143932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中，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，则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的长为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357158" y="5286388"/>
            <a:ext cx="850112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故填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6396" name="Object 12"/>
          <p:cNvGraphicFramePr>
            <a:graphicFrameLocks noChangeAspect="1"/>
          </p:cNvGraphicFramePr>
          <p:nvPr/>
        </p:nvGraphicFramePr>
        <p:xfrm>
          <a:off x="2357422" y="5214950"/>
          <a:ext cx="785818" cy="5238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9" imgW="15544800" imgH="10363200" progId="Equation.DSMT4">
                  <p:embed/>
                </p:oleObj>
              </mc:Choice>
              <mc:Fallback>
                <p:oleObj name="Equation" r:id="rId9" imgW="15544800" imgH="10363200" progId="Equation.DSMT4">
                  <p:embed/>
                  <p:pic>
                    <p:nvPicPr>
                      <p:cNvPr id="0" name="图片 6148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57422" y="5214950"/>
                        <a:ext cx="785818" cy="52387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7" name="Object 13"/>
          <p:cNvGraphicFramePr>
            <a:graphicFrameLocks noChangeAspect="1"/>
          </p:cNvGraphicFramePr>
          <p:nvPr/>
        </p:nvGraphicFramePr>
        <p:xfrm>
          <a:off x="5357818" y="5214950"/>
          <a:ext cx="1143008" cy="644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Equation" r:id="rId11" imgW="16764000" imgH="9448800" progId="Equation.DSMT4">
                  <p:embed/>
                </p:oleObj>
              </mc:Choice>
              <mc:Fallback>
                <p:oleObj name="Equation" r:id="rId11" imgW="16764000" imgH="9448800" progId="Equation.DSMT4">
                  <p:embed/>
                  <p:pic>
                    <p:nvPicPr>
                      <p:cNvPr id="0" name="图片 6149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357818" y="5214950"/>
                        <a:ext cx="1143008" cy="64424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8" name="Object 14"/>
          <p:cNvGraphicFramePr>
            <a:graphicFrameLocks noChangeAspect="1"/>
          </p:cNvGraphicFramePr>
          <p:nvPr/>
        </p:nvGraphicFramePr>
        <p:xfrm>
          <a:off x="7572396" y="5286388"/>
          <a:ext cx="428628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Equation" r:id="rId13" imgW="5486400" imgH="5486400" progId="Equation.DSMT4">
                  <p:embed/>
                </p:oleObj>
              </mc:Choice>
              <mc:Fallback>
                <p:oleObj name="Equation" r:id="rId13" imgW="5486400" imgH="5486400" progId="Equation.DSMT4">
                  <p:embed/>
                  <p:pic>
                    <p:nvPicPr>
                      <p:cNvPr id="0" name="图片 6150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72396" y="5286388"/>
                        <a:ext cx="428628" cy="42862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" dur="2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 bldLvl="0" animBg="1"/>
      <p:bldP spid="11" grpId="0"/>
      <p:bldP spid="16393" grpId="0" bldLvl="0" animBg="1"/>
      <p:bldP spid="1639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857224" y="214290"/>
            <a:ext cx="714380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根据下列条件解直角三角形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中，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中，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142844" y="1500174"/>
            <a:ext cx="7786742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==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°-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°-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4581" name="Object 5"/>
          <p:cNvGraphicFramePr>
            <a:graphicFrameLocks noChangeAspect="1"/>
          </p:cNvGraphicFramePr>
          <p:nvPr/>
        </p:nvGraphicFramePr>
        <p:xfrm>
          <a:off x="658778" y="2127240"/>
          <a:ext cx="4572032" cy="571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2" imgW="48768000" imgH="6096000" progId="Equation.DSMT4">
                  <p:embed/>
                </p:oleObj>
              </mc:Choice>
              <mc:Fallback>
                <p:oleObj name="Equation" r:id="rId2" imgW="48768000" imgH="60960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58778" y="2127240"/>
                        <a:ext cx="4572032" cy="5715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357158" y="3786190"/>
            <a:ext cx="7929618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°-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°-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8      .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4583" name="Object 7"/>
          <p:cNvGraphicFramePr>
            <a:graphicFrameLocks noChangeAspect="1"/>
          </p:cNvGraphicFramePr>
          <p:nvPr/>
        </p:nvGraphicFramePr>
        <p:xfrm>
          <a:off x="3071802" y="4929198"/>
          <a:ext cx="785818" cy="64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4" imgW="11582400" imgH="9448800" progId="Equation.DSMT4">
                  <p:embed/>
                </p:oleObj>
              </mc:Choice>
              <mc:Fallback>
                <p:oleObj name="Equation" r:id="rId4" imgW="11582400" imgH="9448800" progId="Equation.DSMT4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71802" y="4929198"/>
                        <a:ext cx="785818" cy="6410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4" name="Object 8"/>
          <p:cNvGraphicFramePr>
            <a:graphicFrameLocks noChangeAspect="1"/>
          </p:cNvGraphicFramePr>
          <p:nvPr/>
        </p:nvGraphicFramePr>
        <p:xfrm>
          <a:off x="1500166" y="5572140"/>
          <a:ext cx="471490" cy="471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6" imgW="5486400" imgH="5486400" progId="Equation.DSMT4">
                  <p:embed/>
                </p:oleObj>
              </mc:Choice>
              <mc:Fallback>
                <p:oleObj name="Equation" r:id="rId6" imgW="5486400" imgH="5486400" progId="Equation.DSMT4">
                  <p:embed/>
                  <p:pic>
                    <p:nvPicPr>
                      <p:cNvPr id="0" name="图片 717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00166" y="5572140"/>
                        <a:ext cx="471490" cy="4714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5" name="Object 9"/>
          <p:cNvGraphicFramePr>
            <a:graphicFrameLocks noChangeAspect="1"/>
          </p:cNvGraphicFramePr>
          <p:nvPr/>
        </p:nvGraphicFramePr>
        <p:xfrm>
          <a:off x="3500430" y="5572140"/>
          <a:ext cx="471490" cy="471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8" imgW="5486400" imgH="5486400" progId="Equation.DSMT4">
                  <p:embed/>
                </p:oleObj>
              </mc:Choice>
              <mc:Fallback>
                <p:oleObj name="Equation" r:id="rId8" imgW="5486400" imgH="5486400" progId="Equation.DSMT4">
                  <p:embed/>
                  <p:pic>
                    <p:nvPicPr>
                      <p:cNvPr id="0" name="图片 7171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00430" y="5572140"/>
                        <a:ext cx="471490" cy="4714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subSp spid="_x0000_s24581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24581">
                                            <p:subSp spid="_x0000_s24581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 animBg="1" autoUpdateAnimBg="0"/>
      <p:bldP spid="2458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923929" y="3429000"/>
            <a:ext cx="2123477" cy="873669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</a:rPr>
              <a:t>谢    谢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9278" y="3552395"/>
            <a:ext cx="9183278" cy="3332989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803901"/>
            <a:ext cx="800100" cy="1054100"/>
          </a:xfrm>
          <a:prstGeom prst="rect">
            <a:avLst/>
          </a:prstGeom>
          <a:noFill/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5978452" y="1232595"/>
            <a:ext cx="574675" cy="770467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6116564" y="2091962"/>
            <a:ext cx="576263" cy="768351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7289726" y="3124895"/>
            <a:ext cx="577850" cy="770467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7538964" y="2091962"/>
            <a:ext cx="576263" cy="768351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6786489" y="1617828"/>
            <a:ext cx="695325" cy="93133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6607102" y="2477195"/>
            <a:ext cx="852487" cy="1138767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6481689" y="2741780"/>
            <a:ext cx="174625" cy="23283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7365926" y="2536462"/>
            <a:ext cx="304800" cy="408517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9"/>
          <p:cNvSpPr>
            <a:spLocks noChangeArrowheads="1"/>
          </p:cNvSpPr>
          <p:nvPr/>
        </p:nvSpPr>
        <p:spPr bwMode="auto">
          <a:xfrm>
            <a:off x="8244408" y="2468894"/>
            <a:ext cx="400050" cy="535516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7307189" y="1782928"/>
            <a:ext cx="461963" cy="615951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7245276" y="1338428"/>
            <a:ext cx="463550" cy="620184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6480101" y="1956495"/>
            <a:ext cx="290512" cy="387351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6588224" y="356659"/>
            <a:ext cx="1041400" cy="1386416"/>
          </a:xfrm>
          <a:prstGeom prst="ellipse">
            <a:avLst/>
          </a:pr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7812361" y="1316766"/>
            <a:ext cx="1042987" cy="1384300"/>
          </a:xfrm>
          <a:prstGeom prst="ellipse">
            <a:avLst/>
          </a:pr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8770864" y="2238013"/>
            <a:ext cx="157163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971600" y="188640"/>
            <a:ext cx="52562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九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年级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]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12294" name="TextBox 16"/>
          <p:cNvSpPr txBox="1">
            <a:spLocks noChangeArrowheads="1"/>
          </p:cNvSpPr>
          <p:nvPr/>
        </p:nvSpPr>
        <p:spPr bwMode="auto">
          <a:xfrm>
            <a:off x="1403648" y="1340768"/>
            <a:ext cx="583242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第二十八章       锐角三角函数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403350" y="5300663"/>
            <a:ext cx="2016125" cy="1009650"/>
            <a:chOff x="340" y="3022"/>
            <a:chExt cx="1270" cy="636"/>
          </a:xfrm>
        </p:grpSpPr>
        <p:sp>
          <p:nvSpPr>
            <p:cNvPr id="12297" name="Oval 5"/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298" name="Rectangle 6">
              <a:hlinkClick r:id="rId2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学习新知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932363" y="5229225"/>
            <a:ext cx="2160587" cy="1009650"/>
            <a:chOff x="2018" y="2976"/>
            <a:chExt cx="1361" cy="636"/>
          </a:xfrm>
        </p:grpSpPr>
        <p:sp>
          <p:nvSpPr>
            <p:cNvPr id="12300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301" name="Rectangle 9">
              <a:hlinkClick r:id="rId3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检测反馈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357290" y="2714620"/>
            <a:ext cx="623119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28</a:t>
            </a:r>
            <a:r>
              <a:rPr 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en-US" sz="4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r>
              <a:rPr lang="zh-CN" alt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　</a:t>
            </a:r>
            <a:r>
              <a:rPr lang="zh-CN" alt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解直角三角形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9" name="Group 4"/>
          <p:cNvGrpSpPr/>
          <p:nvPr/>
        </p:nvGrpSpPr>
        <p:grpSpPr bwMode="auto">
          <a:xfrm>
            <a:off x="4623118" y="142875"/>
            <a:ext cx="2592387" cy="1008063"/>
            <a:chOff x="0" y="0"/>
            <a:chExt cx="1633" cy="635"/>
          </a:xfrm>
        </p:grpSpPr>
        <p:pic>
          <p:nvPicPr>
            <p:cNvPr id="16400" name="Picture 5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1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学 习 新 知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934695" y="46924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问题思考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6037" y="1433177"/>
            <a:ext cx="8572560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在本章引言中我们曾经描述过比萨斜塔倾斜程度的问题，把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1972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年的情形抽象为数学问题为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设塔顶中心点为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，塔身中心线与垂直中心线的夹角为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，过点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向垂直中心线引垂线，垂足为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中，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的度数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Picture 9" descr="pic_2211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7152" y="3000372"/>
            <a:ext cx="1441450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31"/>
          <p:cNvGrpSpPr/>
          <p:nvPr/>
        </p:nvGrpSpPr>
        <p:grpSpPr bwMode="auto">
          <a:xfrm rot="-169740">
            <a:off x="6813454" y="2950539"/>
            <a:ext cx="949325" cy="2990850"/>
            <a:chOff x="3915" y="1335"/>
            <a:chExt cx="598" cy="1884"/>
          </a:xfrm>
        </p:grpSpPr>
        <p:grpSp>
          <p:nvGrpSpPr>
            <p:cNvPr id="11" name="Group 30"/>
            <p:cNvGrpSpPr/>
            <p:nvPr/>
          </p:nvGrpSpPr>
          <p:grpSpPr bwMode="auto">
            <a:xfrm>
              <a:off x="3915" y="1335"/>
              <a:ext cx="598" cy="1884"/>
              <a:chOff x="3915" y="1344"/>
              <a:chExt cx="598" cy="1884"/>
            </a:xfrm>
          </p:grpSpPr>
          <p:grpSp>
            <p:nvGrpSpPr>
              <p:cNvPr id="13" name="Group 22"/>
              <p:cNvGrpSpPr/>
              <p:nvPr/>
            </p:nvGrpSpPr>
            <p:grpSpPr bwMode="auto">
              <a:xfrm>
                <a:off x="4096" y="1526"/>
                <a:ext cx="191" cy="1497"/>
                <a:chOff x="3687" y="1706"/>
                <a:chExt cx="191" cy="1497"/>
              </a:xfrm>
            </p:grpSpPr>
            <p:sp>
              <p:nvSpPr>
                <p:cNvPr id="17" name="Line 14"/>
                <p:cNvSpPr>
                  <a:spLocks noChangeShapeType="1"/>
                </p:cNvSpPr>
                <p:nvPr/>
              </p:nvSpPr>
              <p:spPr bwMode="auto">
                <a:xfrm>
                  <a:off x="3696" y="1706"/>
                  <a:ext cx="182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18" name="Line 20"/>
                <p:cNvSpPr>
                  <a:spLocks noChangeShapeType="1"/>
                </p:cNvSpPr>
                <p:nvPr/>
              </p:nvSpPr>
              <p:spPr bwMode="auto">
                <a:xfrm>
                  <a:off x="3687" y="1706"/>
                  <a:ext cx="0" cy="1497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19" name="Line 21"/>
                <p:cNvSpPr>
                  <a:spLocks noChangeShapeType="1"/>
                </p:cNvSpPr>
                <p:nvPr/>
              </p:nvSpPr>
              <p:spPr bwMode="auto">
                <a:xfrm flipH="1">
                  <a:off x="3696" y="1706"/>
                  <a:ext cx="182" cy="1497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</p:grpSp>
          <p:sp>
            <p:nvSpPr>
              <p:cNvPr id="14" name="Text Box 23"/>
              <p:cNvSpPr txBox="1">
                <a:spLocks noChangeArrowheads="1"/>
              </p:cNvSpPr>
              <p:nvPr/>
            </p:nvSpPr>
            <p:spPr bwMode="auto">
              <a:xfrm>
                <a:off x="3915" y="2978"/>
                <a:ext cx="272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b="1" i="1">
                    <a:solidFill>
                      <a:srgbClr val="0000FF"/>
                    </a:solidFill>
                  </a:rPr>
                  <a:t>A</a:t>
                </a:r>
                <a:endParaRPr lang="en-US" altLang="zh-CN" sz="3200" b="1" i="1">
                  <a:solidFill>
                    <a:srgbClr val="0000FF"/>
                  </a:solidFill>
                </a:endParaRPr>
              </a:p>
            </p:txBody>
          </p:sp>
          <p:sp>
            <p:nvSpPr>
              <p:cNvPr id="15" name="Text Box 24"/>
              <p:cNvSpPr txBox="1">
                <a:spLocks noChangeArrowheads="1"/>
              </p:cNvSpPr>
              <p:nvPr/>
            </p:nvSpPr>
            <p:spPr bwMode="auto">
              <a:xfrm>
                <a:off x="4241" y="1345"/>
                <a:ext cx="272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b="1" i="1">
                    <a:solidFill>
                      <a:srgbClr val="0000FF"/>
                    </a:solidFill>
                  </a:rPr>
                  <a:t>B</a:t>
                </a:r>
                <a:endParaRPr lang="en-US" altLang="zh-CN" sz="3200" b="1" i="1">
                  <a:solidFill>
                    <a:srgbClr val="0000FF"/>
                  </a:solidFill>
                </a:endParaRPr>
              </a:p>
            </p:txBody>
          </p:sp>
          <p:sp>
            <p:nvSpPr>
              <p:cNvPr id="16" name="Text Box 25"/>
              <p:cNvSpPr txBox="1">
                <a:spLocks noChangeArrowheads="1"/>
              </p:cNvSpPr>
              <p:nvPr/>
            </p:nvSpPr>
            <p:spPr bwMode="auto">
              <a:xfrm>
                <a:off x="3915" y="1344"/>
                <a:ext cx="272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b="1" i="1">
                    <a:solidFill>
                      <a:srgbClr val="0000FF"/>
                    </a:solidFill>
                  </a:rPr>
                  <a:t>C</a:t>
                </a:r>
                <a:endParaRPr lang="en-US" altLang="zh-CN" sz="3200" b="1" i="1">
                  <a:solidFill>
                    <a:srgbClr val="0000FF"/>
                  </a:solidFill>
                </a:endParaRPr>
              </a:p>
            </p:txBody>
          </p:sp>
        </p:grpSp>
        <p:sp>
          <p:nvSpPr>
            <p:cNvPr id="12" name="Freeform 29"/>
            <p:cNvSpPr/>
            <p:nvPr/>
          </p:nvSpPr>
          <p:spPr bwMode="auto">
            <a:xfrm>
              <a:off x="4096" y="1525"/>
              <a:ext cx="45" cy="45"/>
            </a:xfrm>
            <a:custGeom>
              <a:avLst/>
              <a:gdLst>
                <a:gd name="T0" fmla="*/ 45 w 45"/>
                <a:gd name="T1" fmla="*/ 0 h 45"/>
                <a:gd name="T2" fmla="*/ 45 w 45"/>
                <a:gd name="T3" fmla="*/ 45 h 45"/>
                <a:gd name="T4" fmla="*/ 0 w 45"/>
                <a:gd name="T5" fmla="*/ 45 h 45"/>
                <a:gd name="T6" fmla="*/ 0 60000 65536"/>
                <a:gd name="T7" fmla="*/ 0 60000 65536"/>
                <a:gd name="T8" fmla="*/ 0 60000 65536"/>
                <a:gd name="T9" fmla="*/ 0 w 45"/>
                <a:gd name="T10" fmla="*/ 0 h 45"/>
                <a:gd name="T11" fmla="*/ 45 w 45"/>
                <a:gd name="T12" fmla="*/ 45 h 4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" h="45">
                  <a:moveTo>
                    <a:pt x="45" y="0"/>
                  </a:moveTo>
                  <a:lnTo>
                    <a:pt x="45" y="45"/>
                  </a:lnTo>
                  <a:lnTo>
                    <a:pt x="0" y="45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</p:grpSp>
      <p:graphicFrame>
        <p:nvGraphicFramePr>
          <p:cNvPr id="26630" name="Object 6"/>
          <p:cNvGraphicFramePr>
            <a:graphicFrameLocks noChangeAspect="1"/>
          </p:cNvGraphicFramePr>
          <p:nvPr/>
        </p:nvGraphicFramePr>
        <p:xfrm>
          <a:off x="728663" y="3333750"/>
          <a:ext cx="3757612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公式" r:id="rId4" imgW="42672000" imgH="9448800" progId="Equation.3">
                  <p:embed/>
                </p:oleObj>
              </mc:Choice>
              <mc:Fallback>
                <p:oleObj name="公式" r:id="rId4" imgW="42672000" imgH="9448800" progId="Equation.3">
                  <p:embed/>
                  <p:pic>
                    <p:nvPicPr>
                      <p:cNvPr id="0" name="Object 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8663" y="3333750"/>
                        <a:ext cx="3757612" cy="8731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785786" y="4286256"/>
            <a:ext cx="2928958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33CC"/>
                </a:solidFill>
              </a:rPr>
              <a:t>利用计算器可得</a:t>
            </a:r>
            <a:r>
              <a:rPr lang="zh-CN" altLang="en-US" sz="2800" dirty="0" smtClean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800" i="1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≈5°28′</a:t>
            </a:r>
            <a:endParaRPr lang="en-US" altLang="zh-CN" sz="2800" dirty="0">
              <a:solidFill>
                <a:srgbClr val="FF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56870" y="5429885"/>
            <a:ext cx="4286885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【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追问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】</a:t>
            </a:r>
            <a:r>
              <a:rPr kumimoji="0" 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中，你还能求出其他的边和角吗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subSp spid="_x0000_s2051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630">
                                            <p:subSp spid="_x0000_s2051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utoUpdateAnimBg="0"/>
      <p:bldP spid="205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85720" y="928670"/>
            <a:ext cx="6572296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中，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，你能求出这个直角三角形的其他元素吗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4" name="图片 175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29454" y="928670"/>
            <a:ext cx="1214446" cy="192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857224" y="28572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33CC"/>
                </a:solidFill>
              </a:rPr>
              <a:t>共同探究</a:t>
            </a:r>
            <a:endParaRPr lang="zh-CN" altLang="en-US" sz="3200" b="1" dirty="0" smtClean="0">
              <a:solidFill>
                <a:srgbClr val="FF33CC"/>
              </a:solidFill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514850" y="33401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3" imgW="2743200" imgH="4267200" progId="Equation.DSMT4">
                  <p:embed/>
                </p:oleObj>
              </mc:Choice>
              <mc:Fallback>
                <p:oleObj name="Equation" r:id="rId3" imgW="2743200" imgH="42672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14850" y="3340100"/>
                        <a:ext cx="114300" cy="1778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3286116" y="2285992"/>
          <a:ext cx="428628" cy="3835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5" imgW="5791200" imgH="5181600" progId="Equation.DSMT4">
                  <p:embed/>
                </p:oleObj>
              </mc:Choice>
              <mc:Fallback>
                <p:oleObj name="Equation" r:id="rId5" imgW="5791200" imgH="51816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86116" y="2285992"/>
                        <a:ext cx="428628" cy="38350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7" name="Object 5"/>
          <p:cNvGraphicFramePr>
            <a:graphicFrameLocks noChangeAspect="1"/>
          </p:cNvGraphicFramePr>
          <p:nvPr/>
        </p:nvGraphicFramePr>
        <p:xfrm>
          <a:off x="4643438" y="2214554"/>
          <a:ext cx="428628" cy="431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7" imgW="5791200" imgH="5486400" progId="Equation.DSMT4">
                  <p:embed/>
                </p:oleObj>
              </mc:Choice>
              <mc:Fallback>
                <p:oleObj name="Equation" r:id="rId7" imgW="5791200" imgH="54864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43438" y="2214554"/>
                        <a:ext cx="428628" cy="43145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285720" y="2214554"/>
            <a:ext cx="64294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(2)</a:t>
            </a:r>
            <a:r>
              <a:rPr lang="zh-CN" altLang="en-US" sz="2400" dirty="0" smtClean="0"/>
              <a:t>在上图中，若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       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     </a:t>
            </a:r>
            <a:r>
              <a:rPr lang="zh-CN" altLang="en-US" sz="2400" dirty="0" smtClean="0"/>
              <a:t>，你能求出这个直角三角形的其他元素吗</a:t>
            </a:r>
            <a:r>
              <a:rPr lang="en-US" sz="2400" dirty="0" smtClean="0"/>
              <a:t>?</a:t>
            </a:r>
            <a:endParaRPr lang="zh-CN" altLang="en-US" sz="2400" dirty="0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285720" y="3357562"/>
            <a:ext cx="8143932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在上图中，若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，你能求出这个直角三角形的其他元素吗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356870" y="4459605"/>
            <a:ext cx="5544185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在直角三角形中，知道几个元素就可以求出其他元素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bldLvl="0" animBg="1"/>
      <p:bldP spid="12" grpId="0"/>
      <p:bldP spid="18438" grpId="0" bldLvl="0" animBg="1"/>
      <p:bldP spid="1843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28596" y="3643314"/>
            <a:ext cx="6929486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解直角三角形，只有两种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已知两条边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已知一条边和一个锐角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8662" y="214290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【</a:t>
            </a:r>
            <a:r>
              <a:rPr lang="zh-CN" altLang="en-US" sz="2800" b="1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总结归纳</a:t>
            </a:r>
            <a:r>
              <a:rPr lang="zh-CN" altLang="zh-CN" sz="2800" b="1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】</a:t>
            </a:r>
            <a:endParaRPr lang="zh-CN" altLang="en-US" sz="2800" b="1" dirty="0">
              <a:solidFill>
                <a:srgbClr val="FF33CC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596" y="785794"/>
            <a:ext cx="81439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在直角三角形的六个元素中，除直角外的五个元素，只要知道两个元素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其中至少有一条边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，就可以求出其余的三个未知元素</a:t>
            </a:r>
            <a:r>
              <a:rPr lang="en-US" altLang="zh-CN" sz="28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596" y="2357430"/>
            <a:ext cx="80724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定义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由直角三角形中的已知元素，求出其余未知元素的过程，叫做解直角三角形</a:t>
            </a:r>
            <a:r>
              <a:rPr lang="en-US" altLang="zh-CN" sz="28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bldLvl="0" animBg="1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428596" y="642918"/>
            <a:ext cx="8501122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/>
              <a:t>例</a:t>
            </a:r>
            <a:r>
              <a:rPr lang="en-US" altLang="zh-CN" sz="2400" b="1" dirty="0"/>
              <a:t>1 </a:t>
            </a:r>
            <a:r>
              <a:rPr lang="zh-CN" altLang="en-US" sz="2400" dirty="0"/>
              <a:t>如</a:t>
            </a:r>
            <a:r>
              <a:rPr lang="zh-CN" altLang="en-US" sz="2400" dirty="0" smtClean="0"/>
              <a:t>图所示，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Rt△</a:t>
            </a:r>
            <a:r>
              <a:rPr lang="en-US" altLang="zh-CN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中，∠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90°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                               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解这个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直角三角形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605" name="Object 5"/>
          <p:cNvGraphicFramePr>
            <a:graphicFrameLocks noChangeAspect="1"/>
          </p:cNvGraphicFramePr>
          <p:nvPr/>
        </p:nvGraphicFramePr>
        <p:xfrm>
          <a:off x="6192849" y="560685"/>
          <a:ext cx="2687637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公式" r:id="rId2" imgW="29870400" imgH="5791200" progId="Equation.3">
                  <p:embed/>
                </p:oleObj>
              </mc:Choice>
              <mc:Fallback>
                <p:oleObj name="公式" r:id="rId2" imgW="29870400" imgH="5791200" progId="Equation.3">
                  <p:embed/>
                  <p:pic>
                    <p:nvPicPr>
                      <p:cNvPr id="0" name="Object 5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192849" y="560685"/>
                        <a:ext cx="2687637" cy="520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714348" y="4071942"/>
            <a:ext cx="180022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解：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graphicFrame>
        <p:nvGraphicFramePr>
          <p:cNvPr id="25607" name="Object 7"/>
          <p:cNvGraphicFramePr>
            <a:graphicFrameLocks noChangeAspect="1"/>
          </p:cNvGraphicFramePr>
          <p:nvPr/>
        </p:nvGraphicFramePr>
        <p:xfrm>
          <a:off x="1516063" y="3908425"/>
          <a:ext cx="3398837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公式" r:id="rId4" imgW="39014400" imgH="10972800" progId="Equation.3">
                  <p:embed/>
                </p:oleObj>
              </mc:Choice>
              <mc:Fallback>
                <p:oleObj name="公式" r:id="rId4" imgW="39014400" imgH="10972800" progId="Equation.3">
                  <p:embed/>
                  <p:pic>
                    <p:nvPicPr>
                      <p:cNvPr id="0" name="Object 7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16063" y="3908425"/>
                        <a:ext cx="3398837" cy="9874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8" name="Object 8"/>
          <p:cNvGraphicFramePr>
            <a:graphicFrameLocks noChangeAspect="1"/>
          </p:cNvGraphicFramePr>
          <p:nvPr/>
        </p:nvGraphicFramePr>
        <p:xfrm>
          <a:off x="1565275" y="4786313"/>
          <a:ext cx="2101850" cy="690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公式" r:id="rId6" imgW="18288000" imgH="5486400" progId="Equation.3">
                  <p:embed/>
                </p:oleObj>
              </mc:Choice>
              <mc:Fallback>
                <p:oleObj name="公式" r:id="rId6" imgW="18288000" imgH="5486400" progId="Equation.3">
                  <p:embed/>
                  <p:pic>
                    <p:nvPicPr>
                      <p:cNvPr id="0" name="Object 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65275" y="4786313"/>
                        <a:ext cx="2101850" cy="6905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9" name="Object 9"/>
          <p:cNvGraphicFramePr>
            <a:graphicFrameLocks noChangeAspect="1"/>
          </p:cNvGraphicFramePr>
          <p:nvPr/>
        </p:nvGraphicFramePr>
        <p:xfrm>
          <a:off x="1487488" y="5368925"/>
          <a:ext cx="470535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公式" r:id="rId8" imgW="49072800" imgH="5486400" progId="Equation.3">
                  <p:embed/>
                </p:oleObj>
              </mc:Choice>
              <mc:Fallback>
                <p:oleObj name="公式" r:id="rId8" imgW="49072800" imgH="5486400" progId="Equation.3">
                  <p:embed/>
                  <p:pic>
                    <p:nvPicPr>
                      <p:cNvPr id="0" name="Object 9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87488" y="5368925"/>
                        <a:ext cx="4705350" cy="5842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0" name="Object 10"/>
          <p:cNvGraphicFramePr>
            <a:graphicFrameLocks noChangeAspect="1"/>
          </p:cNvGraphicFramePr>
          <p:nvPr/>
        </p:nvGraphicFramePr>
        <p:xfrm>
          <a:off x="1579563" y="5978525"/>
          <a:ext cx="307975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公式" r:id="rId10" imgW="27432000" imgH="5181600" progId="Equation.3">
                  <p:embed/>
                </p:oleObj>
              </mc:Choice>
              <mc:Fallback>
                <p:oleObj name="公式" r:id="rId10" imgW="27432000" imgH="5181600" progId="Equation.3">
                  <p:embed/>
                  <p:pic>
                    <p:nvPicPr>
                      <p:cNvPr id="0" name="Object 10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79563" y="5978525"/>
                        <a:ext cx="3079750" cy="612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8"/>
          <p:cNvGrpSpPr/>
          <p:nvPr/>
        </p:nvGrpSpPr>
        <p:grpSpPr bwMode="auto">
          <a:xfrm>
            <a:off x="5929322" y="2643183"/>
            <a:ext cx="2374900" cy="1735138"/>
            <a:chOff x="4150" y="1684"/>
            <a:chExt cx="1496" cy="1093"/>
          </a:xfrm>
        </p:grpSpPr>
        <p:sp>
          <p:nvSpPr>
            <p:cNvPr id="12298" name="AutoShape 11"/>
            <p:cNvSpPr>
              <a:spLocks noChangeArrowheads="1"/>
            </p:cNvSpPr>
            <p:nvPr/>
          </p:nvSpPr>
          <p:spPr bwMode="auto">
            <a:xfrm>
              <a:off x="4422" y="1865"/>
              <a:ext cx="953" cy="590"/>
            </a:xfrm>
            <a:prstGeom prst="rtTriangle">
              <a:avLst/>
            </a:prstGeom>
            <a:noFill/>
            <a:ln w="28575">
              <a:solidFill>
                <a:srgbClr val="FF00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2299" name="Freeform 12"/>
            <p:cNvSpPr/>
            <p:nvPr/>
          </p:nvSpPr>
          <p:spPr bwMode="auto">
            <a:xfrm>
              <a:off x="4422" y="2364"/>
              <a:ext cx="90" cy="91"/>
            </a:xfrm>
            <a:custGeom>
              <a:avLst/>
              <a:gdLst>
                <a:gd name="T0" fmla="*/ 0 w 90"/>
                <a:gd name="T1" fmla="*/ 0 h 91"/>
                <a:gd name="T2" fmla="*/ 90 w 90"/>
                <a:gd name="T3" fmla="*/ 0 h 91"/>
                <a:gd name="T4" fmla="*/ 90 w 90"/>
                <a:gd name="T5" fmla="*/ 91 h 91"/>
                <a:gd name="T6" fmla="*/ 0 60000 65536"/>
                <a:gd name="T7" fmla="*/ 0 60000 65536"/>
                <a:gd name="T8" fmla="*/ 0 60000 65536"/>
                <a:gd name="T9" fmla="*/ 0 w 90"/>
                <a:gd name="T10" fmla="*/ 0 h 91"/>
                <a:gd name="T11" fmla="*/ 90 w 90"/>
                <a:gd name="T12" fmla="*/ 91 h 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0" h="91">
                  <a:moveTo>
                    <a:pt x="0" y="0"/>
                  </a:moveTo>
                  <a:lnTo>
                    <a:pt x="90" y="0"/>
                  </a:lnTo>
                  <a:lnTo>
                    <a:pt x="90" y="91"/>
                  </a:lnTo>
                </a:path>
              </a:pathLst>
            </a:custGeom>
            <a:noFill/>
            <a:ln w="28575">
              <a:solidFill>
                <a:schemeClr val="hlink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300" name="Text Box 13"/>
            <p:cNvSpPr txBox="1">
              <a:spLocks noChangeArrowheads="1"/>
            </p:cNvSpPr>
            <p:nvPr/>
          </p:nvSpPr>
          <p:spPr bwMode="auto">
            <a:xfrm>
              <a:off x="4195" y="1684"/>
              <a:ext cx="272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01" name="Text Box 14"/>
            <p:cNvSpPr txBox="1">
              <a:spLocks noChangeArrowheads="1"/>
            </p:cNvSpPr>
            <p:nvPr/>
          </p:nvSpPr>
          <p:spPr bwMode="auto">
            <a:xfrm>
              <a:off x="5374" y="2409"/>
              <a:ext cx="272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02" name="Text Box 15"/>
            <p:cNvSpPr txBox="1">
              <a:spLocks noChangeArrowheads="1"/>
            </p:cNvSpPr>
            <p:nvPr/>
          </p:nvSpPr>
          <p:spPr bwMode="auto">
            <a:xfrm>
              <a:off x="4195" y="2409"/>
              <a:ext cx="272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2303" name="Object 16"/>
            <p:cNvGraphicFramePr>
              <a:graphicFrameLocks noChangeAspect="1"/>
            </p:cNvGraphicFramePr>
            <p:nvPr/>
          </p:nvGraphicFramePr>
          <p:xfrm>
            <a:off x="4150" y="2069"/>
            <a:ext cx="273" cy="2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公式" r:id="rId12" imgW="5791200" imgH="5181600" progId="Equation.3">
                    <p:embed/>
                  </p:oleObj>
                </mc:Choice>
                <mc:Fallback>
                  <p:oleObj name="公式" r:id="rId12" imgW="5791200" imgH="5181600" progId="Equation.3">
                    <p:embed/>
                    <p:pic>
                      <p:nvPicPr>
                        <p:cNvPr id="0" name="Object 1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4150" y="2069"/>
                          <a:ext cx="273" cy="244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304" name="Object 17"/>
            <p:cNvGraphicFramePr>
              <a:graphicFrameLocks noChangeAspect="1"/>
            </p:cNvGraphicFramePr>
            <p:nvPr/>
          </p:nvGraphicFramePr>
          <p:xfrm>
            <a:off x="4785" y="2455"/>
            <a:ext cx="227" cy="2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公式" r:id="rId14" imgW="5791200" imgH="5486400" progId="Equation.3">
                    <p:embed/>
                  </p:oleObj>
                </mc:Choice>
                <mc:Fallback>
                  <p:oleObj name="公式" r:id="rId14" imgW="5791200" imgH="5486400" progId="Equation.3">
                    <p:embed/>
                    <p:pic>
                      <p:nvPicPr>
                        <p:cNvPr id="0" name="Object 1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4785" y="2455"/>
                          <a:ext cx="227" cy="21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428596" y="1714488"/>
            <a:ext cx="5429288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思考：</a:t>
            </a:r>
            <a:endParaRPr lang="en-US" altLang="zh-CN" sz="20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方正书宋_GBK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已知线段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是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的邻边和对边，用哪个三角函数可以表示它们之间的等量关系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已知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的三角函数值可以求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的度数吗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已知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的度数怎样求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的度数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你有几种方法可以求斜边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subSp spid="_x0000_s2150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5605">
                                            <p:subSp spid="_x0000_s21506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subSp spid="_x0000_s2150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07">
                                            <p:subSp spid="_x0000_s21507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7">
                                            <p:subSp spid="_x0000_s21507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subSp spid="_x0000_s2150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08">
                                            <p:subSp spid="_x0000_s21508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08">
                                            <p:subSp spid="_x0000_s21508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>
                                            <p:subSp spid="_x0000_s21509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609">
                                            <p:subSp spid="_x0000_s21509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09">
                                            <p:subSp spid="_x0000_s21509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subSp spid="_x0000_s2151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610">
                                            <p:subSp spid="_x0000_s21510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610">
                                            <p:subSp spid="_x0000_s21510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utoUpdateAnimBg="0"/>
      <p:bldP spid="25606" grpId="0" autoUpdateAnimBg="0"/>
      <p:bldP spid="215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571472" y="500042"/>
            <a:ext cx="76327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例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图所示，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Rt△</a:t>
            </a:r>
            <a:r>
              <a:rPr lang="en-US" altLang="zh-CN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 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90°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 ∠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35°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=20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，解这个直角三角形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（结果保留小数点后一位）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57158" y="1643050"/>
            <a:ext cx="664373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CC"/>
                </a:solidFill>
                <a:latin typeface="+mn-ea"/>
                <a:ea typeface="+mn-ea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90°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－∠</a:t>
            </a:r>
            <a:r>
              <a:rPr lang="en-US" altLang="zh-CN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90°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35°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55</a:t>
            </a:r>
            <a:r>
              <a:rPr lang="en-US" altLang="zh-CN" sz="2400" b="1" dirty="0" smtClean="0">
                <a:latin typeface="+mn-ea"/>
                <a:ea typeface="+mn-ea"/>
                <a:cs typeface="Times New Roman" panose="02020603050405020304" pitchFamily="18" charset="0"/>
              </a:rPr>
              <a:t>°</a:t>
            </a:r>
            <a:r>
              <a:rPr lang="en-US" altLang="zh-CN" sz="2400" b="1" dirty="0" smtClean="0">
                <a:latin typeface="+mn-ea"/>
                <a:ea typeface="+mn-ea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7174" name="Object 6"/>
          <p:cNvGraphicFramePr>
            <a:graphicFrameLocks noChangeAspect="1"/>
          </p:cNvGraphicFramePr>
          <p:nvPr/>
        </p:nvGraphicFramePr>
        <p:xfrm>
          <a:off x="944563" y="2286000"/>
          <a:ext cx="1766887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公式" r:id="rId2" imgW="19202400" imgH="9448800" progId="Equation.3">
                  <p:embed/>
                </p:oleObj>
              </mc:Choice>
              <mc:Fallback>
                <p:oleObj name="公式" r:id="rId2" imgW="19202400" imgH="9448800" progId="Equation.3">
                  <p:embed/>
                  <p:pic>
                    <p:nvPicPr>
                      <p:cNvPr id="0" name="Object 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44563" y="2286000"/>
                        <a:ext cx="1766887" cy="8699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5" name="Object 7"/>
          <p:cNvGraphicFramePr>
            <a:graphicFrameLocks noChangeAspect="1"/>
          </p:cNvGraphicFramePr>
          <p:nvPr/>
        </p:nvGraphicFramePr>
        <p:xfrm>
          <a:off x="673100" y="3143250"/>
          <a:ext cx="4905375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公式" r:id="rId4" imgW="53644800" imgH="9448800" progId="Equation.3">
                  <p:embed/>
                </p:oleObj>
              </mc:Choice>
              <mc:Fallback>
                <p:oleObj name="公式" r:id="rId4" imgW="53644800" imgH="9448800" progId="Equation.3">
                  <p:embed/>
                  <p:pic>
                    <p:nvPicPr>
                      <p:cNvPr id="0" name="Object 7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3100" y="3143250"/>
                        <a:ext cx="4905375" cy="8651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6" name="Object 8"/>
          <p:cNvGraphicFramePr>
            <a:graphicFrameLocks noChangeAspect="1"/>
          </p:cNvGraphicFramePr>
          <p:nvPr/>
        </p:nvGraphicFramePr>
        <p:xfrm>
          <a:off x="939800" y="4143375"/>
          <a:ext cx="1851025" cy="941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公式" r:id="rId6" imgW="18592800" imgH="9448800" progId="Equation.3">
                  <p:embed/>
                </p:oleObj>
              </mc:Choice>
              <mc:Fallback>
                <p:oleObj name="公式" r:id="rId6" imgW="18592800" imgH="9448800" progId="Equation.3">
                  <p:embed/>
                  <p:pic>
                    <p:nvPicPr>
                      <p:cNvPr id="0" name="Object 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39800" y="4143375"/>
                        <a:ext cx="1851025" cy="9413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7" name="Object 9"/>
          <p:cNvGraphicFramePr>
            <a:graphicFrameLocks noChangeAspect="1"/>
          </p:cNvGraphicFramePr>
          <p:nvPr/>
        </p:nvGraphicFramePr>
        <p:xfrm>
          <a:off x="812800" y="5143500"/>
          <a:ext cx="4030663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8" imgW="41757600" imgH="9448800" progId="Equation.DSMT4">
                  <p:embed/>
                </p:oleObj>
              </mc:Choice>
              <mc:Fallback>
                <p:oleObj name="Equation" r:id="rId8" imgW="41757600" imgH="9448800" progId="Equation.DSMT4">
                  <p:embed/>
                  <p:pic>
                    <p:nvPicPr>
                      <p:cNvPr id="0" name="Object 9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2800" y="5143500"/>
                        <a:ext cx="4030663" cy="911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31"/>
          <p:cNvGrpSpPr/>
          <p:nvPr/>
        </p:nvGrpSpPr>
        <p:grpSpPr bwMode="auto">
          <a:xfrm>
            <a:off x="6000760" y="1643050"/>
            <a:ext cx="2505075" cy="1879601"/>
            <a:chOff x="3923" y="890"/>
            <a:chExt cx="1578" cy="1184"/>
          </a:xfrm>
        </p:grpSpPr>
        <p:sp>
          <p:nvSpPr>
            <p:cNvPr id="13322" name="AutoShape 15"/>
            <p:cNvSpPr>
              <a:spLocks noChangeArrowheads="1"/>
            </p:cNvSpPr>
            <p:nvPr/>
          </p:nvSpPr>
          <p:spPr bwMode="auto">
            <a:xfrm flipH="1">
              <a:off x="4151" y="1117"/>
              <a:ext cx="952" cy="590"/>
            </a:xfrm>
            <a:prstGeom prst="rtTriangle">
              <a:avLst/>
            </a:prstGeom>
            <a:noFill/>
            <a:ln w="28575">
              <a:solidFill>
                <a:srgbClr val="FF00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23" name="Freeform 16"/>
            <p:cNvSpPr/>
            <p:nvPr/>
          </p:nvSpPr>
          <p:spPr bwMode="auto">
            <a:xfrm rot="-5400000">
              <a:off x="5013" y="1615"/>
              <a:ext cx="90" cy="91"/>
            </a:xfrm>
            <a:custGeom>
              <a:avLst/>
              <a:gdLst>
                <a:gd name="T0" fmla="*/ 0 w 90"/>
                <a:gd name="T1" fmla="*/ 0 h 91"/>
                <a:gd name="T2" fmla="*/ 90 w 90"/>
                <a:gd name="T3" fmla="*/ 0 h 91"/>
                <a:gd name="T4" fmla="*/ 90 w 90"/>
                <a:gd name="T5" fmla="*/ 91 h 91"/>
                <a:gd name="T6" fmla="*/ 0 60000 65536"/>
                <a:gd name="T7" fmla="*/ 0 60000 65536"/>
                <a:gd name="T8" fmla="*/ 0 60000 65536"/>
                <a:gd name="T9" fmla="*/ 0 w 90"/>
                <a:gd name="T10" fmla="*/ 0 h 91"/>
                <a:gd name="T11" fmla="*/ 90 w 90"/>
                <a:gd name="T12" fmla="*/ 91 h 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0" h="91">
                  <a:moveTo>
                    <a:pt x="0" y="0"/>
                  </a:moveTo>
                  <a:lnTo>
                    <a:pt x="90" y="0"/>
                  </a:lnTo>
                  <a:lnTo>
                    <a:pt x="90" y="91"/>
                  </a:lnTo>
                </a:path>
              </a:pathLst>
            </a:custGeom>
            <a:noFill/>
            <a:ln w="28575">
              <a:solidFill>
                <a:schemeClr val="hlink"/>
              </a:solidFill>
              <a:round/>
            </a:ln>
          </p:spPr>
          <p:txBody>
            <a:bodyPr vert="eaVert"/>
            <a:lstStyle/>
            <a:p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24" name="Text Box 17"/>
            <p:cNvSpPr txBox="1">
              <a:spLocks noChangeArrowheads="1"/>
            </p:cNvSpPr>
            <p:nvPr/>
          </p:nvSpPr>
          <p:spPr bwMode="auto">
            <a:xfrm>
              <a:off x="5057" y="890"/>
              <a:ext cx="272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en-US" altLang="zh-CN" sz="32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25" name="Text Box 18"/>
            <p:cNvSpPr txBox="1">
              <a:spLocks noChangeArrowheads="1"/>
            </p:cNvSpPr>
            <p:nvPr/>
          </p:nvSpPr>
          <p:spPr bwMode="auto">
            <a:xfrm>
              <a:off x="3923" y="1638"/>
              <a:ext cx="272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US" altLang="zh-CN" sz="32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26" name="Text Box 19"/>
            <p:cNvSpPr txBox="1">
              <a:spLocks noChangeArrowheads="1"/>
            </p:cNvSpPr>
            <p:nvPr/>
          </p:nvSpPr>
          <p:spPr bwMode="auto">
            <a:xfrm>
              <a:off x="5057" y="1661"/>
              <a:ext cx="272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en-US" altLang="zh-CN" sz="32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27" name="Text Box 22"/>
            <p:cNvSpPr txBox="1">
              <a:spLocks noChangeArrowheads="1"/>
            </p:cNvSpPr>
            <p:nvPr/>
          </p:nvSpPr>
          <p:spPr bwMode="auto">
            <a:xfrm>
              <a:off x="4468" y="1706"/>
              <a:ext cx="227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en-US" altLang="zh-CN" sz="32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28" name="Text Box 23"/>
            <p:cNvSpPr txBox="1">
              <a:spLocks noChangeArrowheads="1"/>
            </p:cNvSpPr>
            <p:nvPr/>
          </p:nvSpPr>
          <p:spPr bwMode="auto">
            <a:xfrm>
              <a:off x="5103" y="1162"/>
              <a:ext cx="227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US" altLang="zh-CN" sz="32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29" name="Text Box 24"/>
            <p:cNvSpPr txBox="1">
              <a:spLocks noChangeArrowheads="1"/>
            </p:cNvSpPr>
            <p:nvPr/>
          </p:nvSpPr>
          <p:spPr bwMode="auto">
            <a:xfrm>
              <a:off x="4422" y="1162"/>
              <a:ext cx="227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en-US" altLang="zh-CN" sz="32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30" name="Text Box 25"/>
            <p:cNvSpPr txBox="1">
              <a:spLocks noChangeArrowheads="1"/>
            </p:cNvSpPr>
            <p:nvPr/>
          </p:nvSpPr>
          <p:spPr bwMode="auto">
            <a:xfrm>
              <a:off x="5093" y="1430"/>
              <a:ext cx="408" cy="2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endPara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31" name="Freeform 27"/>
            <p:cNvSpPr/>
            <p:nvPr/>
          </p:nvSpPr>
          <p:spPr bwMode="auto">
            <a:xfrm>
              <a:off x="4286" y="1616"/>
              <a:ext cx="42" cy="88"/>
            </a:xfrm>
            <a:custGeom>
              <a:avLst/>
              <a:gdLst>
                <a:gd name="T0" fmla="*/ 0 w 42"/>
                <a:gd name="T1" fmla="*/ 0 h 88"/>
                <a:gd name="T2" fmla="*/ 38 w 42"/>
                <a:gd name="T3" fmla="*/ 39 h 88"/>
                <a:gd name="T4" fmla="*/ 22 w 42"/>
                <a:gd name="T5" fmla="*/ 88 h 88"/>
                <a:gd name="T6" fmla="*/ 0 60000 65536"/>
                <a:gd name="T7" fmla="*/ 0 60000 65536"/>
                <a:gd name="T8" fmla="*/ 0 60000 65536"/>
                <a:gd name="T9" fmla="*/ 0 w 42"/>
                <a:gd name="T10" fmla="*/ 0 h 88"/>
                <a:gd name="T11" fmla="*/ 42 w 42"/>
                <a:gd name="T12" fmla="*/ 88 h 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" h="88">
                  <a:moveTo>
                    <a:pt x="0" y="0"/>
                  </a:moveTo>
                  <a:cubicBezTo>
                    <a:pt x="6" y="6"/>
                    <a:pt x="34" y="24"/>
                    <a:pt x="38" y="39"/>
                  </a:cubicBezTo>
                  <a:cubicBezTo>
                    <a:pt x="42" y="54"/>
                    <a:pt x="25" y="78"/>
                    <a:pt x="22" y="88"/>
                  </a:cubicBezTo>
                </a:path>
              </a:pathLst>
            </a:custGeom>
            <a:noFill/>
            <a:ln w="28575">
              <a:solidFill>
                <a:schemeClr val="hlink"/>
              </a:solidFill>
              <a:round/>
            </a:ln>
          </p:spPr>
          <p:txBody>
            <a:bodyPr/>
            <a:lstStyle/>
            <a:p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32" name="Text Box 28"/>
            <p:cNvSpPr txBox="1">
              <a:spLocks noChangeArrowheads="1"/>
            </p:cNvSpPr>
            <p:nvPr/>
          </p:nvSpPr>
          <p:spPr bwMode="auto">
            <a:xfrm>
              <a:off x="4373" y="1475"/>
              <a:ext cx="450" cy="2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35°</a:t>
              </a:r>
              <a:endPara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197" name="AutoShape 29"/>
          <p:cNvSpPr>
            <a:spLocks noChangeArrowheads="1"/>
          </p:cNvSpPr>
          <p:nvPr/>
        </p:nvSpPr>
        <p:spPr bwMode="auto">
          <a:xfrm>
            <a:off x="5768033" y="3683640"/>
            <a:ext cx="2555875" cy="1223963"/>
          </a:xfrm>
          <a:prstGeom prst="cloudCallout">
            <a:avLst>
              <a:gd name="adj1" fmla="val -75713"/>
              <a:gd name="adj2" fmla="val 12778"/>
            </a:avLst>
          </a:prstGeom>
          <a:gradFill rotWithShape="1">
            <a:gsLst>
              <a:gs pos="0">
                <a:schemeClr val="bg1">
                  <a:alpha val="17000"/>
                </a:schemeClr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hlink"/>
            </a:solidFill>
            <a:round/>
          </a:ln>
        </p:spPr>
        <p:txBody>
          <a:bodyPr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</a:rPr>
              <a:t>你还有其他方法求出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</a:rPr>
              <a:t>吗？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19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8662" y="142852"/>
            <a:ext cx="2053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33CC"/>
                </a:solidFill>
              </a:rPr>
              <a:t>[</a:t>
            </a:r>
            <a:r>
              <a:rPr lang="zh-CN" altLang="en-US" sz="3200" dirty="0" smtClean="0">
                <a:solidFill>
                  <a:srgbClr val="FF33CC"/>
                </a:solidFill>
              </a:rPr>
              <a:t>知识拓展</a:t>
            </a:r>
            <a:r>
              <a:rPr lang="en-US" sz="3200" dirty="0" smtClean="0">
                <a:solidFill>
                  <a:srgbClr val="FF33CC"/>
                </a:solidFill>
              </a:rPr>
              <a:t>]</a:t>
            </a:r>
            <a:endParaRPr lang="en-US" altLang="en-US" sz="3200" dirty="0" smtClean="0">
              <a:solidFill>
                <a:srgbClr val="FF33CC"/>
              </a:solidFill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42844" y="714356"/>
            <a:ext cx="7858180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直角三角形中一共有六个元素，即三条边和三个角，除直角外，另外的五个元素中，只要已知一条边和一个角或两条边，就可以求出其余的所有未知元素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404813" y="2500313"/>
          <a:ext cx="437356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2" imgW="62179200" imgH="6096000" progId="Equation.DSMT4">
                  <p:embed/>
                </p:oleObj>
              </mc:Choice>
              <mc:Fallback>
                <p:oleObj name="Equation" r:id="rId2" imgW="62179200" imgH="60960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04813" y="2500313"/>
                        <a:ext cx="4373562" cy="428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142844" y="1785926"/>
            <a:ext cx="8286808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运用关系式解直角三角形时，常用到下列变形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锐角之间的关系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°-∠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°-∠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三边之间的常用变形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kumimoji="0" lang="en-US" altLang="zh-CN" sz="9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214282" y="3000372"/>
            <a:ext cx="8143932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边角之间的常用变形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·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·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·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·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·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·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142844" y="4000504"/>
            <a:ext cx="821537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虽然求未知元素时可选择的关系式有很多种，但为了计算方便，最好遵循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 charset="-122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先求角后求边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 charset="-122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 charset="-122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宁乘不除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 charset="-122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的原则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142844" y="5000636"/>
            <a:ext cx="835824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选择关系式时要尽量利用原始数据，以防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 charset="-122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累积误差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 charset="-122"/>
              </a:rPr>
              <a:t>”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142844" y="5572140"/>
            <a:ext cx="8286808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遇到不是直角三角形的图形时，要适当添加辅助线，将其转化为直角三角形求解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动作按钮: 第一张 10">
            <a:hlinkClick r:id="" action="ppaction://hlinkshowjump?jump=firstslide" highlightClick="1"/>
          </p:cNvPr>
          <p:cNvSpPr/>
          <p:nvPr/>
        </p:nvSpPr>
        <p:spPr>
          <a:xfrm>
            <a:off x="7020272" y="6237312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>
                                            <p:subSp spid="_x0000_s23555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bldLvl="0" animBg="1" autoUpdateAnimBg="0"/>
      <p:bldP spid="23556" grpId="0" bldLvl="0" animBg="1" autoUpdateAnimBg="0"/>
      <p:bldP spid="23557" grpId="0" bldLvl="0" animBg="1" autoUpdateAnimBg="0"/>
      <p:bldP spid="23558" grpId="0" bldLvl="0" animBg="1" autoUpdateAnimBg="0"/>
      <p:bldP spid="23559" grpId="0" bldLvl="0" animBg="1"/>
      <p:bldP spid="2356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" name="Group 9"/>
          <p:cNvGrpSpPr/>
          <p:nvPr/>
        </p:nvGrpSpPr>
        <p:grpSpPr bwMode="auto">
          <a:xfrm>
            <a:off x="3788003" y="232455"/>
            <a:ext cx="2483769" cy="1008062"/>
            <a:chOff x="-1951" y="453"/>
            <a:chExt cx="1682" cy="635"/>
          </a:xfrm>
        </p:grpSpPr>
        <p:pic>
          <p:nvPicPr>
            <p:cNvPr id="1033" name="Picture 10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902" y="453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" name="Rectangle 2"/>
            <p:cNvSpPr txBox="1">
              <a:spLocks noChangeArrowheads="1"/>
            </p:cNvSpPr>
            <p:nvPr/>
          </p:nvSpPr>
          <p:spPr bwMode="auto">
            <a:xfrm>
              <a:off x="-1951" y="453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检测反馈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85720" y="1357298"/>
            <a:ext cx="8429684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由直角三角形中已知的元素，求出所有未知元素的过程叫做解直角三角形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已知一个直角三角形中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两条边的长度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两个锐角的度数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一个锐角的度数和一条边的长度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利用上述条件中的一个，能解这个直角三角形的是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   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8596" y="4214818"/>
            <a:ext cx="72326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  <a:cs typeface="方正黑体_GBK"/>
              </a:rPr>
              <a:t>解析</a:t>
            </a:r>
            <a:r>
              <a:rPr lang="en-US" altLang="zh-CN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黑体_GBK"/>
              </a:rPr>
              <a:t>:</a:t>
            </a:r>
            <a:r>
              <a:rPr lang="zh-CN" altLang="en-US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能解的直角三角形有两种</a:t>
            </a:r>
            <a:r>
              <a:rPr lang="en-US" altLang="zh-CN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:</a:t>
            </a:r>
            <a:r>
              <a:rPr lang="zh-CN" altLang="en-US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已知两边</a:t>
            </a:r>
            <a:r>
              <a:rPr lang="en-US" altLang="zh-CN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;</a:t>
            </a:r>
            <a:r>
              <a:rPr lang="zh-CN" altLang="en-US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已知一边和一锐角</a:t>
            </a:r>
            <a:r>
              <a:rPr lang="en-US" altLang="zh-CN" sz="2400" i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故选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7072330" y="2500306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1951</Words>
  <Application>WPS 演示</Application>
  <PresentationFormat>宽屏</PresentationFormat>
  <Paragraphs>144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27</vt:i4>
      </vt:variant>
      <vt:variant>
        <vt:lpstr>幻灯片标题</vt:lpstr>
      </vt:variant>
      <vt:variant>
        <vt:i4>12</vt:i4>
      </vt:variant>
    </vt:vector>
  </HeadingPairs>
  <TitlesOfParts>
    <vt:vector size="57" baseType="lpstr">
      <vt:lpstr>Arial</vt:lpstr>
      <vt:lpstr>宋体</vt:lpstr>
      <vt:lpstr>Wingdings</vt:lpstr>
      <vt:lpstr>Calibri</vt:lpstr>
      <vt:lpstr>楷体_GB2312</vt:lpstr>
      <vt:lpstr>新宋体</vt:lpstr>
      <vt:lpstr>黑体</vt:lpstr>
      <vt:lpstr>方正书宋_GBK</vt:lpstr>
      <vt:lpstr>Arial Unicode MS</vt:lpstr>
      <vt:lpstr>Times New Roman</vt:lpstr>
      <vt:lpstr>方正书宋_GBK</vt:lpstr>
      <vt:lpstr>Arial</vt:lpstr>
      <vt:lpstr>方正黑体_GBK</vt:lpstr>
      <vt:lpstr>方正楷体_GBK</vt:lpstr>
      <vt:lpstr>微软雅黑</vt:lpstr>
      <vt:lpstr>1_Office 主题</vt:lpstr>
      <vt:lpstr>2_Office 主题</vt:lpstr>
      <vt:lpstr>3_Office 主题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lenovop</dc:creator>
  <cp:lastModifiedBy>lenovop</cp:lastModifiedBy>
  <cp:revision>5</cp:revision>
  <dcterms:created xsi:type="dcterms:W3CDTF">2020-09-09T03:32:00Z</dcterms:created>
  <dcterms:modified xsi:type="dcterms:W3CDTF">2020-10-09T03:34:07Z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