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20"/>
  </p:notesMasterIdLst>
  <p:sldIdLst>
    <p:sldId id="271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2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8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7" Type="http://schemas.openxmlformats.org/officeDocument/2006/relationships/image" Target="../media/image33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5" Type="http://schemas.openxmlformats.org/officeDocument/2006/relationships/image" Target="../media/image42.wmf"/><Relationship Id="rId4" Type="http://schemas.openxmlformats.org/officeDocument/2006/relationships/image" Target="../media/image41.wmf"/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2.x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14.bin"/><Relationship Id="rId22" Type="http://schemas.openxmlformats.org/officeDocument/2006/relationships/vmlDrawing" Target="../drawings/vmlDrawing6.vml"/><Relationship Id="rId21" Type="http://schemas.openxmlformats.org/officeDocument/2006/relationships/slideLayout" Target="../slideLayouts/slideLayout2.xml"/><Relationship Id="rId20" Type="http://schemas.openxmlformats.org/officeDocument/2006/relationships/image" Target="../media/image33.wmf"/><Relationship Id="rId2" Type="http://schemas.openxmlformats.org/officeDocument/2006/relationships/image" Target="../media/image26.png"/><Relationship Id="rId19" Type="http://schemas.openxmlformats.org/officeDocument/2006/relationships/oleObject" Target="../embeddings/oleObject24.bin"/><Relationship Id="rId18" Type="http://schemas.openxmlformats.org/officeDocument/2006/relationships/oleObject" Target="../embeddings/oleObject23.bin"/><Relationship Id="rId17" Type="http://schemas.openxmlformats.org/officeDocument/2006/relationships/oleObject" Target="../embeddings/oleObject22.bin"/><Relationship Id="rId16" Type="http://schemas.openxmlformats.org/officeDocument/2006/relationships/image" Target="../media/image32.wmf"/><Relationship Id="rId15" Type="http://schemas.openxmlformats.org/officeDocument/2006/relationships/oleObject" Target="../embeddings/oleObject21.bin"/><Relationship Id="rId14" Type="http://schemas.openxmlformats.org/officeDocument/2006/relationships/image" Target="../media/image31.wmf"/><Relationship Id="rId13" Type="http://schemas.openxmlformats.org/officeDocument/2006/relationships/oleObject" Target="../embeddings/oleObject20.bin"/><Relationship Id="rId12" Type="http://schemas.openxmlformats.org/officeDocument/2006/relationships/oleObject" Target="../embeddings/oleObject19.bin"/><Relationship Id="rId11" Type="http://schemas.openxmlformats.org/officeDocument/2006/relationships/oleObject" Target="../embeddings/oleObject18.bin"/><Relationship Id="rId10" Type="http://schemas.openxmlformats.org/officeDocument/2006/relationships/image" Target="../media/image30.wmf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36.wmf"/><Relationship Id="rId6" Type="http://schemas.openxmlformats.org/officeDocument/2006/relationships/oleObject" Target="../embeddings/oleObject27.bin"/><Relationship Id="rId5" Type="http://schemas.openxmlformats.org/officeDocument/2006/relationships/image" Target="../media/image35.wmf"/><Relationship Id="rId4" Type="http://schemas.openxmlformats.org/officeDocument/2006/relationships/oleObject" Target="../embeddings/oleObject26.bin"/><Relationship Id="rId3" Type="http://schemas.openxmlformats.org/officeDocument/2006/relationships/image" Target="../media/image34.wmf"/><Relationship Id="rId2" Type="http://schemas.openxmlformats.org/officeDocument/2006/relationships/oleObject" Target="../embeddings/oleObject25.bin"/><Relationship Id="rId12" Type="http://schemas.openxmlformats.org/officeDocument/2006/relationships/vmlDrawing" Target="../drawings/vmlDrawing7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40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37.png"/><Relationship Id="rId18" Type="http://schemas.openxmlformats.org/officeDocument/2006/relationships/vmlDrawing" Target="../drawings/vmlDrawing8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8.png"/><Relationship Id="rId15" Type="http://schemas.openxmlformats.org/officeDocument/2006/relationships/image" Target="../media/image7.png"/><Relationship Id="rId14" Type="http://schemas.openxmlformats.org/officeDocument/2006/relationships/image" Target="../media/image6.png"/><Relationship Id="rId13" Type="http://schemas.openxmlformats.org/officeDocument/2006/relationships/image" Target="../media/image42.wmf"/><Relationship Id="rId12" Type="http://schemas.openxmlformats.org/officeDocument/2006/relationships/oleObject" Target="../embeddings/oleObject33.bin"/><Relationship Id="rId11" Type="http://schemas.openxmlformats.org/officeDocument/2006/relationships/oleObject" Target="../embeddings/oleObject32.bin"/><Relationship Id="rId10" Type="http://schemas.openxmlformats.org/officeDocument/2006/relationships/image" Target="../media/image41.wmf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44.wmf"/><Relationship Id="rId4" Type="http://schemas.openxmlformats.org/officeDocument/2006/relationships/oleObject" Target="../embeddings/oleObject35.bin"/><Relationship Id="rId3" Type="http://schemas.openxmlformats.org/officeDocument/2006/relationships/image" Target="../media/image43.wmf"/><Relationship Id="rId2" Type="http://schemas.openxmlformats.org/officeDocument/2006/relationships/oleObject" Target="../embeddings/oleObject34.bin"/><Relationship Id="rId10" Type="http://schemas.openxmlformats.org/officeDocument/2006/relationships/vmlDrawing" Target="../drawings/vmlDrawing9.v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0.png"/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1.png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8.xml"/><Relationship Id="rId12" Type="http://schemas.openxmlformats.org/officeDocument/2006/relationships/image" Target="../media/image8.png"/><Relationship Id="rId11" Type="http://schemas.openxmlformats.org/officeDocument/2006/relationships/image" Target="../media/image7.png"/><Relationship Id="rId10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wmf"/><Relationship Id="rId8" Type="http://schemas.openxmlformats.org/officeDocument/2006/relationships/oleObject" Target="../embeddings/oleObject7.bin"/><Relationship Id="rId7" Type="http://schemas.openxmlformats.org/officeDocument/2006/relationships/image" Target="../media/image19.png"/><Relationship Id="rId6" Type="http://schemas.openxmlformats.org/officeDocument/2006/relationships/image" Target="../media/image1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7.png"/><Relationship Id="rId3" Type="http://schemas.openxmlformats.org/officeDocument/2006/relationships/image" Target="../media/image16.wmf"/><Relationship Id="rId2" Type="http://schemas.openxmlformats.org/officeDocument/2006/relationships/oleObject" Target="../embeddings/oleObject5.bin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24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21.jpeg"/><Relationship Id="rId10" Type="http://schemas.openxmlformats.org/officeDocument/2006/relationships/vmlDrawing" Target="../drawings/vmlDrawing4.v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6611213" y="1045890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4929190" y="2500306"/>
          <a:ext cx="214314" cy="553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29190" y="2500306"/>
                        <a:ext cx="214314" cy="55364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786578" y="4929198"/>
          <a:ext cx="274230" cy="708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86578" y="4929198"/>
                        <a:ext cx="274230" cy="7084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4071934" y="4357694"/>
          <a:ext cx="285752" cy="738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6" imgW="3657600" imgH="9448800" progId="Equation.DSMT4">
                  <p:embed/>
                </p:oleObj>
              </mc:Choice>
              <mc:Fallback>
                <p:oleObj name="Equation" r:id="rId6" imgW="3657600" imgH="94488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71934" y="4357694"/>
                        <a:ext cx="285752" cy="73819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85720" y="1142984"/>
            <a:ext cx="7358114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的各边都分别扩大为原来的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倍得到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，下列结论正确的是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的对应角不相等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不一定相似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的相似比为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的相似比为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85720" y="3786190"/>
            <a:ext cx="8286808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的各边都分别扩大为原来的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倍，则两个三角形的对应边成比例，且比值为     ，由三边对应成比例的两个三角形相似，可得△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，且相似比为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3504" y="150017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85720" y="785794"/>
            <a:ext cx="750099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如图所示，小正方形的边长均为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，则图中三角形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阴影部分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相似的是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578" name="图片 424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2910" y="1643050"/>
            <a:ext cx="656621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42844" y="3071810"/>
            <a:ext cx="828680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由题意得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中三角形的三边长分别为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    ，      ，三边不对应成比例，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错误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中三角形的三边长分别为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    ，    ，则有                          ，故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正确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中三角形的三边长分别为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    ，   ，三边不对应成比例，故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错误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中三角形的三边长分别为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     ，     ，三边不对应成比例，故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错误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3714744" y="3214686"/>
          <a:ext cx="428628" cy="3835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3" imgW="5791200" imgH="5181600" progId="Equation.DSMT4">
                  <p:embed/>
                </p:oleObj>
              </mc:Choice>
              <mc:Fallback>
                <p:oleObj name="Equation" r:id="rId3" imgW="5791200" imgH="51816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14744" y="3214686"/>
                        <a:ext cx="428628" cy="38350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5000628" y="3214686"/>
          <a:ext cx="480222" cy="375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5" imgW="7010400" imgH="5486400" progId="Equation.DSMT4">
                  <p:embed/>
                </p:oleObj>
              </mc:Choice>
              <mc:Fallback>
                <p:oleObj name="Equation" r:id="rId5" imgW="7010400" imgH="54864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00628" y="3214686"/>
                        <a:ext cx="480222" cy="37582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2" name="Object 6"/>
          <p:cNvGraphicFramePr>
            <a:graphicFrameLocks noChangeAspect="1"/>
          </p:cNvGraphicFramePr>
          <p:nvPr/>
        </p:nvGraphicFramePr>
        <p:xfrm>
          <a:off x="1785918" y="3714752"/>
          <a:ext cx="471490" cy="47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7" imgW="5486400" imgH="5486400" progId="Equation.DSMT4">
                  <p:embed/>
                </p:oleObj>
              </mc:Choice>
              <mc:Fallback>
                <p:oleObj name="Equation" r:id="rId7" imgW="5486400" imgH="54864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85918" y="3714752"/>
                        <a:ext cx="471490" cy="4714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3" name="Object 7"/>
          <p:cNvGraphicFramePr>
            <a:graphicFrameLocks noChangeAspect="1"/>
          </p:cNvGraphicFramePr>
          <p:nvPr/>
        </p:nvGraphicFramePr>
        <p:xfrm>
          <a:off x="2357423" y="3742690"/>
          <a:ext cx="642942" cy="437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9" imgW="7620000" imgH="5181600" progId="Equation.DSMT4">
                  <p:embed/>
                </p:oleObj>
              </mc:Choice>
              <mc:Fallback>
                <p:oleObj name="Equation" r:id="rId9" imgW="7620000" imgH="51816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57423" y="3742690"/>
                        <a:ext cx="642942" cy="43720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3000364" y="4286256"/>
          <a:ext cx="479055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11" imgW="5791200" imgH="5181600" progId="Equation.DSMT4">
                  <p:embed/>
                </p:oleObj>
              </mc:Choice>
              <mc:Fallback>
                <p:oleObj name="Equation" r:id="rId11" imgW="5791200" imgH="5181600" progId="Equation.DSMT4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00364" y="4286256"/>
                        <a:ext cx="479055" cy="4286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5" name="Object 9"/>
          <p:cNvGraphicFramePr>
            <a:graphicFrameLocks noChangeAspect="1"/>
          </p:cNvGraphicFramePr>
          <p:nvPr/>
        </p:nvGraphicFramePr>
        <p:xfrm>
          <a:off x="3571868" y="4286256"/>
          <a:ext cx="428628" cy="4286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12" imgW="5486400" imgH="5486400" progId="Equation.DSMT4">
                  <p:embed/>
                </p:oleObj>
              </mc:Choice>
              <mc:Fallback>
                <p:oleObj name="Equation" r:id="rId12" imgW="5486400" imgH="5486400" progId="Equation.DSMT4">
                  <p:embed/>
                  <p:pic>
                    <p:nvPicPr>
                      <p:cNvPr id="0" name="图片 614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71868" y="4286256"/>
                        <a:ext cx="428628" cy="42862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6" name="Object 10"/>
          <p:cNvGraphicFramePr>
            <a:graphicFrameLocks noChangeAspect="1"/>
          </p:cNvGraphicFramePr>
          <p:nvPr/>
        </p:nvGraphicFramePr>
        <p:xfrm>
          <a:off x="5143504" y="4214818"/>
          <a:ext cx="1410901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Equation" r:id="rId13" imgW="24079200" imgH="10972800" progId="Equation.DSMT4">
                  <p:embed/>
                </p:oleObj>
              </mc:Choice>
              <mc:Fallback>
                <p:oleObj name="Equation" r:id="rId13" imgW="24079200" imgH="10972800" progId="Equation.DSMT4">
                  <p:embed/>
                  <p:pic>
                    <p:nvPicPr>
                      <p:cNvPr id="0" name="图片 6150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43504" y="4214818"/>
                        <a:ext cx="1410901" cy="6429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7" name="Object 11"/>
          <p:cNvGraphicFramePr>
            <a:graphicFrameLocks noChangeAspect="1"/>
          </p:cNvGraphicFramePr>
          <p:nvPr/>
        </p:nvGraphicFramePr>
        <p:xfrm>
          <a:off x="4429124" y="4857760"/>
          <a:ext cx="471490" cy="47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Equation" r:id="rId15" imgW="5486400" imgH="5486400" progId="Equation.DSMT4">
                  <p:embed/>
                </p:oleObj>
              </mc:Choice>
              <mc:Fallback>
                <p:oleObj name="Equation" r:id="rId15" imgW="5486400" imgH="5486400" progId="Equation.DSMT4">
                  <p:embed/>
                  <p:pic>
                    <p:nvPicPr>
                      <p:cNvPr id="0" name="图片 6151"/>
                      <p:cNvPicPr>
                        <a:picLocks noChangeAspect="1"/>
                      </p:cNvPicPr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29124" y="4857760"/>
                        <a:ext cx="471490" cy="4714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8" name="Object 4"/>
          <p:cNvGraphicFramePr>
            <a:graphicFrameLocks noChangeAspect="1"/>
          </p:cNvGraphicFramePr>
          <p:nvPr/>
        </p:nvGraphicFramePr>
        <p:xfrm>
          <a:off x="4929190" y="4786322"/>
          <a:ext cx="5588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17" imgW="5791200" imgH="5181600" progId="Equation.DSMT4">
                  <p:embed/>
                </p:oleObj>
              </mc:Choice>
              <mc:Fallback>
                <p:oleObj name="Equation" r:id="rId17" imgW="5791200" imgH="5181600" progId="Equation.DSMT4">
                  <p:embed/>
                  <p:pic>
                    <p:nvPicPr>
                      <p:cNvPr id="0" name="图片 615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29190" y="4786322"/>
                        <a:ext cx="558800" cy="5000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9" name="Object 13"/>
          <p:cNvGraphicFramePr>
            <a:graphicFrameLocks noChangeAspect="1"/>
          </p:cNvGraphicFramePr>
          <p:nvPr/>
        </p:nvGraphicFramePr>
        <p:xfrm>
          <a:off x="5429256" y="5357826"/>
          <a:ext cx="47148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Equation" r:id="rId18" imgW="5486400" imgH="5486400" progId="Equation.DSMT4">
                  <p:embed/>
                </p:oleObj>
              </mc:Choice>
              <mc:Fallback>
                <p:oleObj name="Equation" r:id="rId18" imgW="5486400" imgH="5486400" progId="Equation.DSMT4">
                  <p:embed/>
                  <p:pic>
                    <p:nvPicPr>
                      <p:cNvPr id="0" name="图片 6153"/>
                      <p:cNvPicPr>
                        <a:picLocks noChangeAspect="1"/>
                      </p:cNvPicPr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429256" y="5357826"/>
                        <a:ext cx="471487" cy="4714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90" name="Object 14"/>
          <p:cNvGraphicFramePr>
            <a:graphicFrameLocks noChangeAspect="1"/>
          </p:cNvGraphicFramePr>
          <p:nvPr/>
        </p:nvGraphicFramePr>
        <p:xfrm>
          <a:off x="5857884" y="5357826"/>
          <a:ext cx="602459" cy="47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19" imgW="7010400" imgH="5486400" progId="Equation.DSMT4">
                  <p:embed/>
                </p:oleObj>
              </mc:Choice>
              <mc:Fallback>
                <p:oleObj name="Equation" r:id="rId19" imgW="7010400" imgH="5486400" progId="Equation.DSMT4">
                  <p:embed/>
                  <p:pic>
                    <p:nvPicPr>
                      <p:cNvPr id="0" name="图片 6154"/>
                      <p:cNvPicPr>
                        <a:picLocks noChangeAspect="1"/>
                      </p:cNvPicPr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857884" y="5357826"/>
                        <a:ext cx="602459" cy="4714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4143372" y="114298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857224" y="214290"/>
            <a:ext cx="7643866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下列条件中，能判定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相似于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的有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   )</a:t>
            </a:r>
            <a:r>
              <a:rPr lang="zh-CN" altLang="en-US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③∠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个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个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个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个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263525" y="2500313"/>
          <a:ext cx="5507038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2" imgW="72847200" imgH="9448800" progId="Equation.DSMT4">
                  <p:embed/>
                </p:oleObj>
              </mc:Choice>
              <mc:Fallback>
                <p:oleObj name="Equation" r:id="rId2" imgW="72847200" imgH="94488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63525" y="2500313"/>
                        <a:ext cx="5507038" cy="714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214414" y="321468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所以△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与△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不相似</a:t>
            </a:r>
            <a:r>
              <a:rPr lang="en-US" sz="2400" dirty="0" smtClean="0">
                <a:latin typeface="+mn-ea"/>
                <a:ea typeface="+mn-ea"/>
                <a:cs typeface="Times New Roman" panose="02020603050405020304" pitchFamily="18" charset="0"/>
              </a:rPr>
              <a:t>;</a:t>
            </a:r>
            <a:endParaRPr lang="zh-CN" altLang="en-US" sz="24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615950" y="3643313"/>
          <a:ext cx="6769100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4" imgW="81381600" imgH="9448800" progId="Equation.DSMT4">
                  <p:embed/>
                </p:oleObj>
              </mc:Choice>
              <mc:Fallback>
                <p:oleObj name="Equation" r:id="rId4" imgW="81381600" imgH="94488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5950" y="3643313"/>
                        <a:ext cx="6769100" cy="7858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142976" y="4572008"/>
            <a:ext cx="29390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所以△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∽△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1142976" y="5214950"/>
          <a:ext cx="4954571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6" imgW="65532000" imgH="9448800" progId="Equation.DSMT4">
                  <p:embed/>
                </p:oleObj>
              </mc:Choice>
              <mc:Fallback>
                <p:oleObj name="Equation" r:id="rId6" imgW="65532000" imgH="94488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42976" y="5214950"/>
                        <a:ext cx="4954571" cy="7143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071538" y="6143644"/>
            <a:ext cx="571504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楷体_GBK"/>
              </a:rPr>
              <a:t>所以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楷体_GBK"/>
              </a:rPr>
              <a:t>与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DEF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楷体_GBK"/>
              </a:rPr>
              <a:t>不相似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楷体_GBK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00958" y="21429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560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427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500826" y="714356"/>
            <a:ext cx="1571636" cy="172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428596" y="785794"/>
            <a:ext cx="5643602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如图所示，在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分别在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边上，且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6628" name="Object 4"/>
          <p:cNvGraphicFramePr>
            <a:graphicFrameLocks noChangeAspect="1"/>
          </p:cNvGraphicFramePr>
          <p:nvPr/>
        </p:nvGraphicFramePr>
        <p:xfrm>
          <a:off x="2857488" y="1357298"/>
          <a:ext cx="1753531" cy="696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3" imgW="23774400" imgH="9448800" progId="Equation.DSMT4">
                  <p:embed/>
                </p:oleObj>
              </mc:Choice>
              <mc:Fallback>
                <p:oleObj name="Equation" r:id="rId3" imgW="23774400" imgH="94488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57488" y="1357298"/>
                        <a:ext cx="1753531" cy="69691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428596" y="2928934"/>
            <a:ext cx="821537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∵               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ADE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 ∴                              ， 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故填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6630" name="Object 6"/>
          <p:cNvGraphicFramePr>
            <a:graphicFrameLocks noChangeAspect="1"/>
          </p:cNvGraphicFramePr>
          <p:nvPr/>
        </p:nvGraphicFramePr>
        <p:xfrm>
          <a:off x="1714480" y="2928934"/>
          <a:ext cx="1705294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5" imgW="22555200" imgH="9448800" progId="Equation.DSMT4">
                  <p:embed/>
                </p:oleObj>
              </mc:Choice>
              <mc:Fallback>
                <p:oleObj name="Equation" r:id="rId5" imgW="22555200" imgH="9448800" progId="Equation.DSMT4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14480" y="2928934"/>
                        <a:ext cx="1705294" cy="7143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857224" y="3571876"/>
          <a:ext cx="2177707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7" imgW="32004000" imgH="9448800" progId="Equation.DSMT4">
                  <p:embed/>
                </p:oleObj>
              </mc:Choice>
              <mc:Fallback>
                <p:oleObj name="Equation" r:id="rId7" imgW="32004000" imgH="9448800" progId="Equation.DSMT4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7224" y="3571876"/>
                        <a:ext cx="2177707" cy="6429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2" name="Object 8"/>
          <p:cNvGraphicFramePr>
            <a:graphicFrameLocks noChangeAspect="1"/>
          </p:cNvGraphicFramePr>
          <p:nvPr/>
        </p:nvGraphicFramePr>
        <p:xfrm>
          <a:off x="5857884" y="3500438"/>
          <a:ext cx="285752" cy="738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9" imgW="3657600" imgH="9448800" progId="Equation.DSMT4">
                  <p:embed/>
                </p:oleObj>
              </mc:Choice>
              <mc:Fallback>
                <p:oleObj name="Equation" r:id="rId9" imgW="3657600" imgH="9448800" progId="Equation.DSMT4">
                  <p:embed/>
                  <p:pic>
                    <p:nvPicPr>
                      <p:cNvPr id="0" name="图片 8195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57884" y="3500438"/>
                        <a:ext cx="285752" cy="73819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3" name="Object 9"/>
          <p:cNvGraphicFramePr>
            <a:graphicFrameLocks noChangeAspect="1"/>
          </p:cNvGraphicFramePr>
          <p:nvPr/>
        </p:nvGraphicFramePr>
        <p:xfrm>
          <a:off x="7000892" y="3429000"/>
          <a:ext cx="285750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Equation" r:id="rId11" imgW="3657600" imgH="9448800" progId="Equation.DSMT4">
                  <p:embed/>
                </p:oleObj>
              </mc:Choice>
              <mc:Fallback>
                <p:oleObj name="Equation" r:id="rId11" imgW="3657600" imgH="9448800" progId="Equation.DSMT4">
                  <p:embed/>
                  <p:pic>
                    <p:nvPicPr>
                      <p:cNvPr id="0" name="图片 8196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00892" y="3429000"/>
                        <a:ext cx="285750" cy="7381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4" name="Object 10"/>
          <p:cNvGraphicFramePr>
            <a:graphicFrameLocks noChangeAspect="1"/>
          </p:cNvGraphicFramePr>
          <p:nvPr/>
        </p:nvGraphicFramePr>
        <p:xfrm>
          <a:off x="1571604" y="1857364"/>
          <a:ext cx="221228" cy="571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Equation" r:id="rId12" imgW="3657600" imgH="9448800" progId="Equation.DSMT4">
                  <p:embed/>
                </p:oleObj>
              </mc:Choice>
              <mc:Fallback>
                <p:oleObj name="Equation" r:id="rId12" imgW="3657600" imgH="9448800" progId="Equation.DSMT4">
                  <p:embed/>
                  <p:pic>
                    <p:nvPicPr>
                      <p:cNvPr id="0" name="图片 8197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71604" y="1857364"/>
                        <a:ext cx="221228" cy="57150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57158" y="857232"/>
            <a:ext cx="8072494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根据下列条件，判断△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是否相似，并说明理由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A'C'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=30;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B'C'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A'C'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57158" y="3215331"/>
            <a:ext cx="8001056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A'C'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∴            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又∵∠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B'C'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A'C'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∴                               ，∴△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1177925" y="3786188"/>
          <a:ext cx="1527175" cy="750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Equation" r:id="rId2" imgW="19202400" imgH="9448800" progId="Equation.DSMT4">
                  <p:embed/>
                </p:oleObj>
              </mc:Choice>
              <mc:Fallback>
                <p:oleObj name="Equation" r:id="rId2" imgW="19202400" imgH="94488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77925" y="3786188"/>
                        <a:ext cx="1527175" cy="7508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1214414" y="6000768"/>
          <a:ext cx="2000264" cy="7046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4" imgW="26822400" imgH="9448800" progId="Equation.DSMT4">
                  <p:embed/>
                </p:oleObj>
              </mc:Choice>
              <mc:Fallback>
                <p:oleObj name="Equation" r:id="rId4" imgW="26822400" imgH="9448800" progId="Equation.DSMT4">
                  <p:embed/>
                  <p:pic>
                    <p:nvPicPr>
                      <p:cNvPr id="0" name="图片 9217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14414" y="6000768"/>
                        <a:ext cx="2000264" cy="70463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动作按钮: 第一张 5">
            <a:hlinkClick r:id="" action="ppaction://hlinkshowjump?jump=firstslide" highlightClick="1"/>
          </p:cNvPr>
          <p:cNvSpPr/>
          <p:nvPr/>
        </p:nvSpPr>
        <p:spPr>
          <a:xfrm>
            <a:off x="6737062" y="6136982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1000100" y="357166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785918" y="1357298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第二十七章       相  似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14282" y="2928934"/>
            <a:ext cx="857256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27</a:t>
            </a:r>
            <a:r>
              <a:rPr 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.1</a:t>
            </a:r>
            <a:r>
              <a:rPr lang="zh-CN" alt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　</a:t>
            </a:r>
            <a:r>
              <a:rPr lang="zh-CN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相似三角形的判定（第</a:t>
            </a:r>
            <a:r>
              <a:rPr lang="en-US" altLang="zh-CN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zh-CN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课时）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71736" y="2071678"/>
            <a:ext cx="43059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27.2  </a:t>
            </a:r>
            <a:r>
              <a:rPr lang="zh-CN" altLang="en-US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相似三角形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9" name="Group 4"/>
          <p:cNvGrpSpPr/>
          <p:nvPr/>
        </p:nvGrpSpPr>
        <p:grpSpPr bwMode="auto">
          <a:xfrm>
            <a:off x="5522913" y="142875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000100" y="14285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问题思考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1472" y="976612"/>
            <a:ext cx="66087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证明三角形相似的方法是什么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714666" y="1643684"/>
            <a:ext cx="7358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三角形相似的定义、平行线证明三角形相似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10" y="2428868"/>
            <a:ext cx="80184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全等三角形如何定义的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证明全等三角形有几种方法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857224" y="3643314"/>
            <a:ext cx="73581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对应角、对应边相等的三角形是全等三角形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;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SSS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SAS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ASA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AAS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HL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4348" y="4857760"/>
            <a:ext cx="6929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全等三角形与相似三角形有什么关系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en-US" altLang="zh-CN" sz="2800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928662" y="214290"/>
            <a:ext cx="385765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三边法证明三角形相似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42844" y="785794"/>
            <a:ext cx="771530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同桌分别画边长为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的三角形和边长为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三角形，然后猜想、判断两个三角形是否相似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42844" y="1928802"/>
            <a:ext cx="814393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如果一个三角形的三边是另一个三角形三边的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倍，那么这两个三角形是否相似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42844" y="2786058"/>
            <a:ext cx="785818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猜想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三角形三边对应成比例，两个三角形是否相似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你能证明这个结论吗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  <p:bldP spid="21507" grpId="0" bldLvl="0" animBg="1"/>
      <p:bldP spid="2150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5581661" y="109832"/>
          <a:ext cx="2293078" cy="696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31089600" imgH="9448800" progId="Equation.DSMT4">
                  <p:embed/>
                </p:oleObj>
              </mc:Choice>
              <mc:Fallback>
                <p:oleObj name="Equation" r:id="rId2" imgW="310896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581661" y="109832"/>
                        <a:ext cx="2293078" cy="69691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95249" y="252708"/>
            <a:ext cx="7643866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如图所示，已知在△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483" name="图片 403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045210" y="1083927"/>
            <a:ext cx="285752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357158" y="1214422"/>
            <a:ext cx="54292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除了定义外，还有什么方法可以证明三角形相似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en-US" altLang="zh-CN" sz="24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472" y="2071678"/>
            <a:ext cx="34559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平行线证明三角形相似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0034" y="2571744"/>
            <a:ext cx="57150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如何把两个三角形转化到一个三角形内，利用平行线证明三角形相似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500034" y="3571876"/>
            <a:ext cx="8143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上截取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，过点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DE∥B'C'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，交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A'C'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0034" y="4214818"/>
            <a:ext cx="61436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能否证明△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A'DE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0034" y="4786322"/>
            <a:ext cx="70723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根据平行线分线段成比例基本事实可证明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8596" y="5357826"/>
            <a:ext cx="7715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根据已知条件△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A'DE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是否全等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72264" y="5357826"/>
            <a:ext cx="1058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SAS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0034" y="6000768"/>
            <a:ext cx="50006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尝试给出定理的证明过程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000100" y="142852"/>
            <a:ext cx="642942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如图所示，在线段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或它的延长线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上截取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9458" name="图片 406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43636" y="642918"/>
            <a:ext cx="231543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000100" y="928670"/>
            <a:ext cx="450059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DE∥B'C'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，交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A'C'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，则可得△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A'DE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428596" y="2143116"/>
          <a:ext cx="5138927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3" imgW="67970400" imgH="9448800" progId="Equation.DSMT4">
                  <p:embed/>
                </p:oleObj>
              </mc:Choice>
              <mc:Fallback>
                <p:oleObj name="Equation" r:id="rId3" imgW="67970400" imgH="9448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8596" y="2143116"/>
                        <a:ext cx="5138927" cy="7143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5715008" y="2285992"/>
            <a:ext cx="164307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428596" y="3071810"/>
          <a:ext cx="3643339" cy="789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5" imgW="43586400" imgH="9448800" progId="Equation.DSMT4">
                  <p:embed/>
                </p:oleObj>
              </mc:Choice>
              <mc:Fallback>
                <p:oleObj name="Equation" r:id="rId5" imgW="43586400" imgH="94488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8596" y="3071810"/>
                        <a:ext cx="3643339" cy="78981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214282" y="4500570"/>
            <a:ext cx="3357586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A'DE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1473" y="3929066"/>
            <a:ext cx="314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A'E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AC.</a:t>
            </a:r>
            <a:endParaRPr lang="en-US" altLang="zh-CN" sz="2400" dirty="0" smtClean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571472" y="5715016"/>
            <a:ext cx="721523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方正书宋_GBK"/>
              </a:rPr>
              <a:t>判定定理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方正书宋_GBK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方正书宋_GBK"/>
              </a:rPr>
              <a:t>三边成比例的两个三角形相似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57686" y="3000372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</a:rPr>
              <a:t>几何语言</a:t>
            </a:r>
            <a:r>
              <a:rPr lang="en-US" altLang="zh-CN" sz="2400" dirty="0" smtClean="0">
                <a:solidFill>
                  <a:srgbClr val="FF0000"/>
                </a:solidFill>
              </a:rPr>
              <a:t>】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4357686" y="3500438"/>
            <a:ext cx="428628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                            ，∴△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9466" name="Object 10"/>
          <p:cNvGraphicFramePr>
            <a:graphicFrameLocks noChangeAspect="1"/>
          </p:cNvGraphicFramePr>
          <p:nvPr/>
        </p:nvGraphicFramePr>
        <p:xfrm>
          <a:off x="6286512" y="3286124"/>
          <a:ext cx="2053266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7" imgW="30175200" imgH="9448800" progId="Equation.DSMT4">
                  <p:embed/>
                </p:oleObj>
              </mc:Choice>
              <mc:Fallback>
                <p:oleObj name="Equation" r:id="rId7" imgW="30175200" imgH="94488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86512" y="3286124"/>
                        <a:ext cx="2053266" cy="6429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67" name="图片 409"/>
          <p:cNvPicPr>
            <a:picLocks noChangeAspect="1" noChangeArrowheads="1"/>
          </p:cNvPicPr>
          <p:nvPr/>
        </p:nvPicPr>
        <p:blipFill>
          <a:blip r:embed="rId9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071938" y="4452309"/>
            <a:ext cx="349124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subSp spid="_x0000_s1946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9462">
                                            <p:subSp spid="_x0000_s19462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 autoUpdateAnimBg="0"/>
      <p:bldP spid="19461" grpId="0" bldLvl="0" animBg="1" autoUpdateAnimBg="0"/>
      <p:bldP spid="19463" grpId="0" bldLvl="0" animBg="1" autoUpdateAnimBg="0"/>
      <p:bldP spid="13" grpId="0" autoUpdateAnimBg="0"/>
      <p:bldP spid="19464" grpId="0" bldLvl="0" animBg="1"/>
      <p:bldP spid="15" grpId="0"/>
      <p:bldP spid="1946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2000232" y="1000108"/>
          <a:ext cx="1416313" cy="696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2" imgW="19202400" imgH="9448800" progId="Equation.DSMT4">
                  <p:embed/>
                </p:oleObj>
              </mc:Choice>
              <mc:Fallback>
                <p:oleObj name="Equation" r:id="rId2" imgW="19202400" imgH="9448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00232" y="1000108"/>
                        <a:ext cx="1416313" cy="69691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04304" y="810872"/>
            <a:ext cx="253365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14282" y="428604"/>
            <a:ext cx="5715040" cy="168424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如图所示，已知在△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                     ，∠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13995" y="2072005"/>
            <a:ext cx="6325870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如图所示，在线段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或它的延长线上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截取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，过点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DE∥B'C'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，交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A'C'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或它的延长线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，则可得△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A'DE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75940" y="1882442"/>
            <a:ext cx="428628" cy="71438"/>
          </a:xfrm>
          <a:prstGeom prst="line">
            <a:avLst/>
          </a:prstGeom>
          <a:ln w="349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214282" y="3286124"/>
          <a:ext cx="6567687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5" imgW="86868000" imgH="9448800" progId="Equation.DSMT4">
                  <p:embed/>
                </p:oleObj>
              </mc:Choice>
              <mc:Fallback>
                <p:oleObj name="Equation" r:id="rId5" imgW="86868000" imgH="9448800" progId="Equation.DSMT4">
                  <p:embed/>
                  <p:pic>
                    <p:nvPicPr>
                      <p:cNvPr id="0" name="图片 3077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4282" y="3286124"/>
                        <a:ext cx="6567687" cy="7143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213995" y="4072890"/>
            <a:ext cx="81915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A'DE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081" name="图片 421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0" y="4857760"/>
            <a:ext cx="3231993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214282" y="4500570"/>
            <a:ext cx="4857784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几何语言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                     ，∠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928662" y="5143512"/>
          <a:ext cx="1235641" cy="608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8" imgW="19202400" imgH="9448800" progId="Equation.DSMT4">
                  <p:embed/>
                </p:oleObj>
              </mc:Choice>
              <mc:Fallback>
                <p:oleObj name="Equation" r:id="rId8" imgW="19202400" imgH="9448800" progId="Equation.DSMT4">
                  <p:embed/>
                  <p:pic>
                    <p:nvPicPr>
                      <p:cNvPr id="0" name="图片 308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28662" y="5143512"/>
                        <a:ext cx="1235641" cy="60801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000100" y="142852"/>
            <a:ext cx="428628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两边及夹角法证明三角形相似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42844" y="6215082"/>
            <a:ext cx="728667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判定定理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两边成比例且夹角相等的两个三角形相似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subSp spid="_x0000_s2253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9">
                                            <p:subSp spid="_x0000_s2253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bldLvl="0" animBg="1" autoUpdateAnimBg="0"/>
      <p:bldP spid="3080" grpId="0" bldLvl="0" animBg="1" autoUpdateAnimBg="0"/>
      <p:bldP spid="3082" grpId="0" bldLvl="0" animBg="1"/>
      <p:bldP spid="2253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lt0.jpg" descr="id:2147497367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66"/>
            <a:ext cx="100013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857356" y="142852"/>
            <a:ext cx="614366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教材例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根据下列条件，判断△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是否相似，并说明理由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14282" y="1000108"/>
            <a:ext cx="8501122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B'C'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=18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A'C'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=24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;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=120°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=14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=120°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A'C'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57158" y="1714488"/>
            <a:ext cx="8429684" cy="16312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 charset="-122"/>
              </a:rPr>
              <a:t>〔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 charset="-122"/>
              </a:rPr>
              <a:t>解析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 charset="-122"/>
              </a:rPr>
              <a:t>〕</a:t>
            </a:r>
            <a:r>
              <a:rPr kumimoji="0" lang="zh-CN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 charset="-122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已知两个三角形的三条边，考虑应用“三边成比例的两个三角形相似”判定，所以只需要计算三边的比，三边的比相等，则两个三角形相似，反之，则两个三角形不相似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已知三角形的两条边和一个角，考虑应用“两边成比例且夹角相等的两个三角形相似”判定，所以需要计算两条边的比是否相等，且这两条边的夹角是否相等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642910" y="3357562"/>
          <a:ext cx="2500330" cy="2017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3" imgW="36271200" imgH="29260800" progId="Equation.DSMT4">
                  <p:embed/>
                </p:oleObj>
              </mc:Choice>
              <mc:Fallback>
                <p:oleObj name="Equation" r:id="rId3" imgW="36271200" imgH="29260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2910" y="3357562"/>
                        <a:ext cx="2500330" cy="201707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4" name="Object 6"/>
          <p:cNvGraphicFramePr>
            <a:graphicFrameLocks noChangeAspect="1"/>
          </p:cNvGraphicFramePr>
          <p:nvPr/>
        </p:nvGraphicFramePr>
        <p:xfrm>
          <a:off x="587375" y="5500688"/>
          <a:ext cx="2351088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5" imgW="31089600" imgH="9448800" progId="Equation.DSMT4">
                  <p:embed/>
                </p:oleObj>
              </mc:Choice>
              <mc:Fallback>
                <p:oleObj name="Equation" r:id="rId5" imgW="31089600" imgH="94488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7375" y="5500688"/>
                        <a:ext cx="2351088" cy="714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571472" y="6215082"/>
            <a:ext cx="350046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416" name="Object 8"/>
          <p:cNvGraphicFramePr>
            <a:graphicFrameLocks noChangeAspect="1"/>
          </p:cNvGraphicFramePr>
          <p:nvPr/>
        </p:nvGraphicFramePr>
        <p:xfrm>
          <a:off x="4357686" y="3643314"/>
          <a:ext cx="3357586" cy="1502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7" imgW="43586400" imgH="19507200" progId="Equation.DSMT4">
                  <p:embed/>
                </p:oleObj>
              </mc:Choice>
              <mc:Fallback>
                <p:oleObj name="Equation" r:id="rId7" imgW="43586400" imgH="195072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57686" y="3643314"/>
                        <a:ext cx="3357586" cy="150269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4000496" y="5286388"/>
            <a:ext cx="478634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subSp spid="_x0000_s1741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>
                                            <p:subSp spid="_x0000_s17413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subSp spid="_x0000_s1741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4">
                                            <p:subSp spid="_x0000_s1741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bldLvl="0" animBg="1" autoUpdateAnimBg="0"/>
      <p:bldP spid="174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28662" y="21429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[</a:t>
            </a:r>
            <a:r>
              <a:rPr lang="zh-CN" altLang="en-US" sz="36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知识拓展</a:t>
            </a:r>
            <a:r>
              <a:rPr lang="en-US" altLang="zh-CN" sz="36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]</a:t>
            </a:r>
            <a:endParaRPr lang="zh-CN" altLang="en-US" sz="3600" b="1" dirty="0"/>
          </a:p>
        </p:txBody>
      </p:sp>
      <p:sp>
        <p:nvSpPr>
          <p:cNvPr id="4" name="矩形 3"/>
          <p:cNvSpPr/>
          <p:nvPr/>
        </p:nvSpPr>
        <p:spPr>
          <a:xfrm>
            <a:off x="285720" y="928670"/>
            <a:ext cx="7858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当已知条件中有三边时，可考虑用“三边成比例的两个三角形相似”证明三角形相似</a:t>
            </a:r>
            <a:r>
              <a:rPr lang="en-US" altLang="zh-CN" sz="2400" i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1714488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在应用相似三角形的判定定理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时，一定要注意先求两个三角形中大边与大边，中间边与中间边，小边与小边的比值，然后判断上述比值是否相等，从而判断两个三角形是否相似</a:t>
            </a:r>
            <a:r>
              <a:rPr lang="en-US" altLang="zh-CN" sz="2400" i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3000372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对于已知两组边的长度及边的夹角相等的情况，常用相似三角形的判定定理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判定两个三角形相似</a:t>
            </a:r>
            <a:r>
              <a:rPr lang="en-US" altLang="zh-CN" sz="2400" i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4143380"/>
            <a:ext cx="8072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在应用相似三角形的判定定理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时，一定要注意必须是两边夹角相等才行</a:t>
            </a:r>
            <a:r>
              <a:rPr lang="en-US" altLang="zh-CN" sz="2400" i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625" y="5143500"/>
            <a:ext cx="645477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在应用相似三角形的判定定理</a:t>
            </a:r>
            <a:r>
              <a:rPr lang="en-US" altLang="zh-CN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时，还要注意一些隐含条件，如公共角、对顶角等</a:t>
            </a:r>
            <a:r>
              <a:rPr lang="en-US" altLang="zh-CN" sz="2400" i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动作按钮: 第一张 8">
            <a:hlinkClick r:id="" action="ppaction://hlinkshowjump?jump=firstslide" highlightClick="1"/>
          </p:cNvPr>
          <p:cNvSpPr/>
          <p:nvPr/>
        </p:nvSpPr>
        <p:spPr>
          <a:xfrm>
            <a:off x="5604857" y="6117297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2896</Words>
  <Application>WPS 演示</Application>
  <PresentationFormat>宽屏</PresentationFormat>
  <Paragraphs>161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35</vt:i4>
      </vt:variant>
      <vt:variant>
        <vt:lpstr>幻灯片标题</vt:lpstr>
      </vt:variant>
      <vt:variant>
        <vt:i4>15</vt:i4>
      </vt:variant>
    </vt:vector>
  </HeadingPairs>
  <TitlesOfParts>
    <vt:vector size="70" baseType="lpstr">
      <vt:lpstr>Arial</vt:lpstr>
      <vt:lpstr>宋体</vt:lpstr>
      <vt:lpstr>Wingdings</vt:lpstr>
      <vt:lpstr>Calibri</vt:lpstr>
      <vt:lpstr>楷体_GB2312</vt:lpstr>
      <vt:lpstr>新宋体</vt:lpstr>
      <vt:lpstr>楷体</vt:lpstr>
      <vt:lpstr>黑体</vt:lpstr>
      <vt:lpstr>方正书宋_GBK</vt:lpstr>
      <vt:lpstr>Arial Unicode MS</vt:lpstr>
      <vt:lpstr>Times New Roman</vt:lpstr>
      <vt:lpstr>方正楷体_GBK</vt:lpstr>
      <vt:lpstr>方正黑体_GBK</vt:lpstr>
      <vt:lpstr>方正书宋_GBK</vt:lpstr>
      <vt:lpstr>隶书</vt:lpstr>
      <vt:lpstr>Arial</vt:lpstr>
      <vt:lpstr>微软雅黑</vt:lpstr>
      <vt:lpstr>1_Office 主题</vt:lpstr>
      <vt:lpstr>2_Office 主题</vt:lpstr>
      <vt:lpstr>3_Office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8</cp:revision>
  <dcterms:created xsi:type="dcterms:W3CDTF">2020-09-09T03:32:00Z</dcterms:created>
  <dcterms:modified xsi:type="dcterms:W3CDTF">2020-10-09T03:40:55Z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