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59" r:id="rId4"/>
  </p:sldMasterIdLst>
  <p:notesMasterIdLst>
    <p:notesMasterId r:id="rId17"/>
  </p:notesMasterIdLst>
  <p:sldIdLst>
    <p:sldId id="268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ina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35.wmf"/><Relationship Id="rId8" Type="http://schemas.openxmlformats.org/officeDocument/2006/relationships/image" Target="../media/image34.wmf"/><Relationship Id="rId7" Type="http://schemas.openxmlformats.org/officeDocument/2006/relationships/image" Target="../media/image33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0" Type="http://schemas.openxmlformats.org/officeDocument/2006/relationships/image" Target="../media/image36.wmf"/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47.wmf"/><Relationship Id="rId8" Type="http://schemas.openxmlformats.org/officeDocument/2006/relationships/image" Target="../media/image46.wmf"/><Relationship Id="rId7" Type="http://schemas.openxmlformats.org/officeDocument/2006/relationships/image" Target="../media/image45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1" Type="http://schemas.openxmlformats.org/officeDocument/2006/relationships/image" Target="../media/image49.wmf"/><Relationship Id="rId10" Type="http://schemas.openxmlformats.org/officeDocument/2006/relationships/image" Target="../media/image48.wmf"/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421"/>
            </a:avLst>
          </a:prstGeom>
          <a:solidFill>
            <a:schemeClr val="accent3">
              <a:lumMod val="75000"/>
            </a:schemeClr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3.bin"/><Relationship Id="rId25" Type="http://schemas.openxmlformats.org/officeDocument/2006/relationships/vmlDrawing" Target="../drawings/vmlDrawing6.vml"/><Relationship Id="rId24" Type="http://schemas.openxmlformats.org/officeDocument/2006/relationships/slideLayout" Target="../slideLayouts/slideLayout2.xml"/><Relationship Id="rId23" Type="http://schemas.openxmlformats.org/officeDocument/2006/relationships/image" Target="../media/image36.wmf"/><Relationship Id="rId22" Type="http://schemas.openxmlformats.org/officeDocument/2006/relationships/oleObject" Target="../embeddings/oleObject23.bin"/><Relationship Id="rId21" Type="http://schemas.openxmlformats.org/officeDocument/2006/relationships/image" Target="../media/image35.wmf"/><Relationship Id="rId20" Type="http://schemas.openxmlformats.org/officeDocument/2006/relationships/oleObject" Target="../embeddings/oleObject22.bin"/><Relationship Id="rId2" Type="http://schemas.openxmlformats.org/officeDocument/2006/relationships/image" Target="../media/image5.jpeg"/><Relationship Id="rId19" Type="http://schemas.openxmlformats.org/officeDocument/2006/relationships/image" Target="../media/image34.wmf"/><Relationship Id="rId18" Type="http://schemas.openxmlformats.org/officeDocument/2006/relationships/oleObject" Target="../embeddings/oleObject21.bin"/><Relationship Id="rId17" Type="http://schemas.openxmlformats.org/officeDocument/2006/relationships/image" Target="../media/image33.wmf"/><Relationship Id="rId16" Type="http://schemas.openxmlformats.org/officeDocument/2006/relationships/oleObject" Target="../embeddings/oleObject20.bin"/><Relationship Id="rId15" Type="http://schemas.openxmlformats.org/officeDocument/2006/relationships/image" Target="../media/image32.wmf"/><Relationship Id="rId14" Type="http://schemas.openxmlformats.org/officeDocument/2006/relationships/oleObject" Target="../embeddings/oleObject19.bin"/><Relationship Id="rId13" Type="http://schemas.openxmlformats.org/officeDocument/2006/relationships/oleObject" Target="../embeddings/oleObject18.bin"/><Relationship Id="rId12" Type="http://schemas.openxmlformats.org/officeDocument/2006/relationships/image" Target="../media/image31.wmf"/><Relationship Id="rId11" Type="http://schemas.openxmlformats.org/officeDocument/2006/relationships/oleObject" Target="../embeddings/oleObject17.bin"/><Relationship Id="rId10" Type="http://schemas.openxmlformats.org/officeDocument/2006/relationships/image" Target="../media/image30.wmf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8.png"/><Relationship Id="rId32" Type="http://schemas.openxmlformats.org/officeDocument/2006/relationships/vmlDrawing" Target="../drawings/vmlDrawing7.vml"/><Relationship Id="rId31" Type="http://schemas.openxmlformats.org/officeDocument/2006/relationships/slideLayout" Target="../slideLayouts/slideLayout2.xml"/><Relationship Id="rId30" Type="http://schemas.openxmlformats.org/officeDocument/2006/relationships/image" Target="../media/image9.png"/><Relationship Id="rId3" Type="http://schemas.openxmlformats.org/officeDocument/2006/relationships/image" Target="../media/image37.wmf"/><Relationship Id="rId29" Type="http://schemas.openxmlformats.org/officeDocument/2006/relationships/image" Target="../media/image8.png"/><Relationship Id="rId28" Type="http://schemas.openxmlformats.org/officeDocument/2006/relationships/image" Target="../media/image7.png"/><Relationship Id="rId27" Type="http://schemas.openxmlformats.org/officeDocument/2006/relationships/image" Target="../media/image49.wmf"/><Relationship Id="rId26" Type="http://schemas.openxmlformats.org/officeDocument/2006/relationships/oleObject" Target="../embeddings/oleObject36.bin"/><Relationship Id="rId25" Type="http://schemas.openxmlformats.org/officeDocument/2006/relationships/image" Target="../media/image48.wmf"/><Relationship Id="rId24" Type="http://schemas.openxmlformats.org/officeDocument/2006/relationships/oleObject" Target="../embeddings/oleObject35.bin"/><Relationship Id="rId23" Type="http://schemas.openxmlformats.org/officeDocument/2006/relationships/image" Target="../media/image47.wmf"/><Relationship Id="rId22" Type="http://schemas.openxmlformats.org/officeDocument/2006/relationships/oleObject" Target="../embeddings/oleObject34.bin"/><Relationship Id="rId21" Type="http://schemas.openxmlformats.org/officeDocument/2006/relationships/oleObject" Target="../embeddings/oleObject33.bin"/><Relationship Id="rId20" Type="http://schemas.openxmlformats.org/officeDocument/2006/relationships/image" Target="../media/image46.wmf"/><Relationship Id="rId2" Type="http://schemas.openxmlformats.org/officeDocument/2006/relationships/oleObject" Target="../embeddings/oleObject24.bin"/><Relationship Id="rId19" Type="http://schemas.openxmlformats.org/officeDocument/2006/relationships/oleObject" Target="../embeddings/oleObject32.bin"/><Relationship Id="rId18" Type="http://schemas.openxmlformats.org/officeDocument/2006/relationships/image" Target="../media/image45.wmf"/><Relationship Id="rId17" Type="http://schemas.openxmlformats.org/officeDocument/2006/relationships/oleObject" Target="../embeddings/oleObject31.bin"/><Relationship Id="rId16" Type="http://schemas.openxmlformats.org/officeDocument/2006/relationships/image" Target="../media/image44.wmf"/><Relationship Id="rId15" Type="http://schemas.openxmlformats.org/officeDocument/2006/relationships/oleObject" Target="../embeddings/oleObject30.bin"/><Relationship Id="rId14" Type="http://schemas.openxmlformats.org/officeDocument/2006/relationships/image" Target="../media/image43.wmf"/><Relationship Id="rId13" Type="http://schemas.openxmlformats.org/officeDocument/2006/relationships/oleObject" Target="../embeddings/oleObject29.bin"/><Relationship Id="rId12" Type="http://schemas.openxmlformats.org/officeDocument/2006/relationships/image" Target="../media/image42.png"/><Relationship Id="rId11" Type="http://schemas.openxmlformats.org/officeDocument/2006/relationships/image" Target="../media/image41.wmf"/><Relationship Id="rId10" Type="http://schemas.openxmlformats.org/officeDocument/2006/relationships/oleObject" Target="../embeddings/oleObject28.bin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13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png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0" Type="http://schemas.openxmlformats.org/officeDocument/2006/relationships/vmlDrawing" Target="../drawings/vmlDrawing1.v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18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0" Type="http://schemas.openxmlformats.org/officeDocument/2006/relationships/vmlDrawing" Target="../drawings/vmlDrawing3.v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wmf"/><Relationship Id="rId8" Type="http://schemas.openxmlformats.org/officeDocument/2006/relationships/oleObject" Target="../embeddings/oleObject9.bin"/><Relationship Id="rId7" Type="http://schemas.openxmlformats.org/officeDocument/2006/relationships/image" Target="../media/image22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21.jpeg"/><Relationship Id="rId4" Type="http://schemas.openxmlformats.org/officeDocument/2006/relationships/image" Target="../media/image20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9.png"/><Relationship Id="rId16" Type="http://schemas.openxmlformats.org/officeDocument/2006/relationships/vmlDrawing" Target="../drawings/vmlDrawing4.vml"/><Relationship Id="rId15" Type="http://schemas.openxmlformats.org/officeDocument/2006/relationships/slideLayout" Target="../slideLayouts/slideLayout8.xml"/><Relationship Id="rId14" Type="http://schemas.openxmlformats.org/officeDocument/2006/relationships/image" Target="../media/image9.png"/><Relationship Id="rId13" Type="http://schemas.openxmlformats.org/officeDocument/2006/relationships/image" Target="../media/image8.png"/><Relationship Id="rId12" Type="http://schemas.openxmlformats.org/officeDocument/2006/relationships/image" Target="../media/image7.png"/><Relationship Id="rId11" Type="http://schemas.openxmlformats.org/officeDocument/2006/relationships/image" Target="../media/image24.wmf"/><Relationship Id="rId10" Type="http://schemas.openxmlformats.org/officeDocument/2006/relationships/oleObject" Target="../embeddings/oleObject10.bin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2.bin"/><Relationship Id="rId3" Type="http://schemas.openxmlformats.org/officeDocument/2006/relationships/image" Target="../media/image25.wmf"/><Relationship Id="rId2" Type="http://schemas.openxmlformats.org/officeDocument/2006/relationships/oleObject" Target="../embeddings/oleObject11.bin"/><Relationship Id="rId10" Type="http://schemas.openxmlformats.org/officeDocument/2006/relationships/vmlDrawing" Target="../drawings/vmlDrawing5.v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236296" y="3717032"/>
            <a:ext cx="770384" cy="6720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人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94513" y="3813043"/>
            <a:ext cx="8819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新课标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83968" y="4965171"/>
            <a:ext cx="1130424" cy="10271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数学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128" y="4965172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年级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下</a:t>
            </a:r>
            <a:endParaRPr lang="zh-CN" altLang="en-US" b="1" dirty="0">
              <a:latin typeface="+mn-ea"/>
            </a:endParaRPr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260648"/>
            <a:ext cx="971600" cy="715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0"/>
          <a:stretch>
            <a:fillRect/>
          </a:stretch>
        </p:blipFill>
        <p:spPr>
          <a:xfrm>
            <a:off x="71406" y="761981"/>
            <a:ext cx="3624794" cy="5673152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片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142984"/>
            <a:ext cx="5620048" cy="212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 9"/>
          <p:cNvGrpSpPr/>
          <p:nvPr/>
        </p:nvGrpSpPr>
        <p:grpSpPr bwMode="auto">
          <a:xfrm>
            <a:off x="6575018" y="869995"/>
            <a:ext cx="2483769" cy="1008062"/>
            <a:chOff x="-1951" y="453"/>
            <a:chExt cx="1682" cy="635"/>
          </a:xfrm>
        </p:grpSpPr>
        <p:pic>
          <p:nvPicPr>
            <p:cNvPr id="1033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902" y="453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Rectangle 2"/>
            <p:cNvSpPr txBox="1">
              <a:spLocks noChangeArrowheads="1"/>
            </p:cNvSpPr>
            <p:nvPr/>
          </p:nvSpPr>
          <p:spPr bwMode="auto">
            <a:xfrm>
              <a:off x="-1951" y="453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检测反馈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28596" y="785794"/>
            <a:ext cx="628654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已知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的值是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方正书宋_GBK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00034" y="1785926"/>
            <a:ext cx="54292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1214414" y="1643050"/>
          <a:ext cx="515940" cy="701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3" imgW="7620000" imgH="10363200" progId="Equation.DSMT4">
                  <p:embed/>
                </p:oleObj>
              </mc:Choice>
              <mc:Fallback>
                <p:oleObj name="Equation" r:id="rId3" imgW="7620000" imgH="103632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4414" y="1643050"/>
                        <a:ext cx="515940" cy="70167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2500298" y="1643050"/>
          <a:ext cx="297428" cy="768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00298" y="1643050"/>
                        <a:ext cx="297428" cy="76835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4071934" y="1714488"/>
          <a:ext cx="693741" cy="542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7" imgW="7010400" imgH="5486400" progId="Equation.DSMT4">
                  <p:embed/>
                </p:oleObj>
              </mc:Choice>
              <mc:Fallback>
                <p:oleObj name="Equation" r:id="rId7" imgW="7010400" imgH="5486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71934" y="1714488"/>
                        <a:ext cx="693741" cy="5429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4572000" y="2428868"/>
          <a:ext cx="966690" cy="696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9" imgW="13106400" imgH="9448800" progId="Equation.DSMT4">
                  <p:embed/>
                </p:oleObj>
              </mc:Choice>
              <mc:Fallback>
                <p:oleObj name="Equation" r:id="rId9" imgW="13106400" imgH="94488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72000" y="2428868"/>
                        <a:ext cx="966690" cy="6969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428596" y="2571744"/>
            <a:ext cx="728667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根据余弦定义可得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 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7554" y="114298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500034" y="3214686"/>
            <a:ext cx="785818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，则下列选项正确的是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zh-CN" alt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400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　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以上都不对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1857356" y="3929066"/>
          <a:ext cx="357190" cy="692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11" imgW="4876800" imgH="9448800" progId="Equation.DSMT4">
                  <p:embed/>
                </p:oleObj>
              </mc:Choice>
              <mc:Fallback>
                <p:oleObj name="Equation" r:id="rId11" imgW="4876800" imgH="94488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57356" y="3929066"/>
                        <a:ext cx="357190" cy="692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1"/>
          <p:cNvGraphicFramePr>
            <a:graphicFrameLocks noChangeAspect="1"/>
          </p:cNvGraphicFramePr>
          <p:nvPr/>
        </p:nvGraphicFramePr>
        <p:xfrm>
          <a:off x="5572132" y="3857628"/>
          <a:ext cx="357190" cy="692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13" imgW="4876800" imgH="9448800" progId="Equation.DSMT4">
                  <p:embed/>
                </p:oleObj>
              </mc:Choice>
              <mc:Fallback>
                <p:oleObj name="Equation" r:id="rId13" imgW="4876800" imgH="9448800" progId="Equation.DSMT4">
                  <p:embed/>
                  <p:pic>
                    <p:nvPicPr>
                      <p:cNvPr id="0" name="Object 11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72132" y="3857628"/>
                        <a:ext cx="357190" cy="692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9" name="Object 13"/>
          <p:cNvGraphicFramePr>
            <a:graphicFrameLocks noChangeAspect="1"/>
          </p:cNvGraphicFramePr>
          <p:nvPr/>
        </p:nvGraphicFramePr>
        <p:xfrm>
          <a:off x="3714744" y="3857628"/>
          <a:ext cx="357190" cy="692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14" imgW="4876800" imgH="9448800" progId="Equation.DSMT4">
                  <p:embed/>
                </p:oleObj>
              </mc:Choice>
              <mc:Fallback>
                <p:oleObj name="Equation" r:id="rId14" imgW="4876800" imgH="9448800" progId="Equation.DSMT4">
                  <p:embed/>
                  <p:pic>
                    <p:nvPicPr>
                      <p:cNvPr id="0" name="图片 6150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14744" y="3857628"/>
                        <a:ext cx="357190" cy="692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357158" y="4714884"/>
            <a:ext cx="821537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由勾股定理可得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          =  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，∴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  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3857620" y="4786322"/>
          <a:ext cx="1178727" cy="35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16" imgW="20116800" imgH="6096000" progId="Equation.DSMT4">
                  <p:embed/>
                </p:oleObj>
              </mc:Choice>
              <mc:Fallback>
                <p:oleObj name="Equation" r:id="rId16" imgW="20116800" imgH="6096000" progId="Equation.DSMT4">
                  <p:embed/>
                  <p:pic>
                    <p:nvPicPr>
                      <p:cNvPr id="0" name="图片 6151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57620" y="4786322"/>
                        <a:ext cx="1178727" cy="3571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2" name="Object 16"/>
          <p:cNvGraphicFramePr>
            <a:graphicFrameLocks noChangeAspect="1"/>
          </p:cNvGraphicFramePr>
          <p:nvPr/>
        </p:nvGraphicFramePr>
        <p:xfrm>
          <a:off x="7143768" y="4786322"/>
          <a:ext cx="902214" cy="608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18" imgW="14020800" imgH="9448800" progId="Equation.DSMT4">
                  <p:embed/>
                </p:oleObj>
              </mc:Choice>
              <mc:Fallback>
                <p:oleObj name="Equation" r:id="rId18" imgW="14020800" imgH="9448800" progId="Equation.DSMT4">
                  <p:embed/>
                  <p:pic>
                    <p:nvPicPr>
                      <p:cNvPr id="0" name="图片 6152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43768" y="4786322"/>
                        <a:ext cx="902214" cy="60801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3" name="Object 17"/>
          <p:cNvGraphicFramePr>
            <a:graphicFrameLocks noChangeAspect="1"/>
          </p:cNvGraphicFramePr>
          <p:nvPr/>
        </p:nvGraphicFramePr>
        <p:xfrm>
          <a:off x="1285852" y="5357826"/>
          <a:ext cx="974783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20" imgW="14325600" imgH="9448800" progId="Equation.DSMT4">
                  <p:embed/>
                </p:oleObj>
              </mc:Choice>
              <mc:Fallback>
                <p:oleObj name="Equation" r:id="rId20" imgW="14325600" imgH="9448800" progId="Equation.DSMT4">
                  <p:embed/>
                  <p:pic>
                    <p:nvPicPr>
                      <p:cNvPr id="0" name="图片 6153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85852" y="5357826"/>
                        <a:ext cx="974783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4" name="Object 18"/>
          <p:cNvGraphicFramePr>
            <a:graphicFrameLocks noChangeAspect="1"/>
          </p:cNvGraphicFramePr>
          <p:nvPr/>
        </p:nvGraphicFramePr>
        <p:xfrm>
          <a:off x="3571868" y="5286388"/>
          <a:ext cx="974783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22" imgW="14325600" imgH="9448800" progId="Equation.DSMT4">
                  <p:embed/>
                </p:oleObj>
              </mc:Choice>
              <mc:Fallback>
                <p:oleObj name="Equation" r:id="rId22" imgW="14325600" imgH="9448800" progId="Equation.DSMT4">
                  <p:embed/>
                  <p:pic>
                    <p:nvPicPr>
                      <p:cNvPr id="0" name="图片 6154"/>
                      <p:cNvPicPr>
                        <a:picLocks noChangeAspect="1"/>
                      </p:cNvPicPr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71868" y="5286388"/>
                        <a:ext cx="974783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矩形 23"/>
          <p:cNvSpPr/>
          <p:nvPr/>
        </p:nvSpPr>
        <p:spPr>
          <a:xfrm>
            <a:off x="3000364" y="3571876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subSp spid="_x0000_s410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4">
                                            <p:subSp spid="_x0000_s410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bldLvl="0" animBg="1" autoUpdateAnimBg="0"/>
      <p:bldP spid="14" grpId="0" autoUpdateAnimBg="0"/>
      <p:bldP spid="4106" grpId="0" bldLvl="0" animBg="1"/>
      <p:bldP spid="4110" grpId="0" bldLvl="0" animBg="1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143372" y="5214950"/>
          <a:ext cx="914400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2" imgW="2743200" imgH="4267200" progId="Equation.DSMT4">
                  <p:embed/>
                </p:oleObj>
              </mc:Choice>
              <mc:Fallback>
                <p:oleObj name="Equation" r:id="rId2" imgW="2743200" imgH="42672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43372" y="5214950"/>
                        <a:ext cx="914400" cy="1984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857224" y="142852"/>
            <a:ext cx="750099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三点在正方形网格线的交点处，网格中，小正方形的边长均为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，若将△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绕着点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逆时针旋转得到△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AC'B'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kumimoji="0" lang="zh-CN" altLang="en-US" sz="24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075" name="图片 79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116145" y="1818948"/>
            <a:ext cx="1714512" cy="146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3357554" y="2285992"/>
          <a:ext cx="284164" cy="800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5" imgW="3352800" imgH="9448800" progId="Equation.DSMT4">
                  <p:embed/>
                </p:oleObj>
              </mc:Choice>
              <mc:Fallback>
                <p:oleObj name="Equation" r:id="rId5" imgW="33528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7554" y="2285992"/>
                        <a:ext cx="284164" cy="80082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6500826" y="1215056"/>
          <a:ext cx="214314" cy="603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7" imgW="3352800" imgH="9448800" progId="Equation.DSMT4">
                  <p:embed/>
                </p:oleObj>
              </mc:Choice>
              <mc:Fallback>
                <p:oleObj name="Equation" r:id="rId7" imgW="3352800" imgH="9448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00826" y="1215056"/>
                        <a:ext cx="214314" cy="60397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4429124" y="2285992"/>
          <a:ext cx="284163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9" imgW="3352800" imgH="9448800" progId="Equation.DSMT4">
                  <p:embed/>
                </p:oleObj>
              </mc:Choice>
              <mc:Fallback>
                <p:oleObj name="Equation" r:id="rId9" imgW="3352800" imgH="94488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29124" y="2285992"/>
                        <a:ext cx="284163" cy="8001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785786" y="1785926"/>
            <a:ext cx="435771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由旋转可得∠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所以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'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故填     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5429256" y="2928934"/>
          <a:ext cx="378201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10" imgW="6096000" imgH="10363200" progId="Equation.DSMT4">
                  <p:embed/>
                </p:oleObj>
              </mc:Choice>
              <mc:Fallback>
                <p:oleObj name="Equation" r:id="rId10" imgW="6096000" imgH="103632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29256" y="2928934"/>
                        <a:ext cx="378201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2" name="图片 82"/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01831" y="3390584"/>
            <a:ext cx="197394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214282" y="3071810"/>
            <a:ext cx="6215106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如图所示，在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的面积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500034" y="3929066"/>
            <a:ext cx="5929354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      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由勾股定理可得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BC=</a:t>
            </a:r>
            <a:endParaRPr kumimoji="0" lang="en-US" altLang="zh-CN" sz="20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000" b="0" i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     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086" name="Object 14"/>
          <p:cNvGraphicFramePr>
            <a:graphicFrameLocks noChangeAspect="1"/>
          </p:cNvGraphicFramePr>
          <p:nvPr/>
        </p:nvGraphicFramePr>
        <p:xfrm>
          <a:off x="2000232" y="3929066"/>
          <a:ext cx="859635" cy="573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13" imgW="15544800" imgH="10363200" progId="Equation.DSMT4">
                  <p:embed/>
                </p:oleObj>
              </mc:Choice>
              <mc:Fallback>
                <p:oleObj name="Equation" r:id="rId13" imgW="15544800" imgH="10363200" progId="Equation.DSMT4">
                  <p:embed/>
                  <p:pic>
                    <p:nvPicPr>
                      <p:cNvPr id="0" name="图片 7173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00232" y="3929066"/>
                        <a:ext cx="859635" cy="5730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4857752" y="4000504"/>
          <a:ext cx="400052" cy="4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15" imgW="5486400" imgH="5486400" progId="Equation.DSMT4">
                  <p:embed/>
                </p:oleObj>
              </mc:Choice>
              <mc:Fallback>
                <p:oleObj name="Equation" r:id="rId15" imgW="5486400" imgH="5486400" progId="Equation.DSMT4">
                  <p:embed/>
                  <p:pic>
                    <p:nvPicPr>
                      <p:cNvPr id="0" name="图片 7174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57752" y="4000504"/>
                        <a:ext cx="400052" cy="4714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8" name="Object 16"/>
          <p:cNvGraphicFramePr>
            <a:graphicFrameLocks noChangeAspect="1"/>
          </p:cNvGraphicFramePr>
          <p:nvPr/>
        </p:nvGraphicFramePr>
        <p:xfrm>
          <a:off x="928662" y="4857760"/>
          <a:ext cx="3978786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17" imgW="55778400" imgH="7010400" progId="Equation.DSMT4">
                  <p:embed/>
                </p:oleObj>
              </mc:Choice>
              <mc:Fallback>
                <p:oleObj name="Equation" r:id="rId17" imgW="55778400" imgH="7010400" progId="Equation.DSMT4">
                  <p:embed/>
                  <p:pic>
                    <p:nvPicPr>
                      <p:cNvPr id="0" name="图片 7175"/>
                      <p:cNvPicPr>
                        <a:picLocks noChangeAspect="1"/>
                      </p:cNvPicPr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28662" y="4857760"/>
                        <a:ext cx="3978786" cy="5000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1928794" y="5357826"/>
          <a:ext cx="214314" cy="553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Equation" r:id="rId19" imgW="3657600" imgH="9448800" progId="Equation.DSMT4">
                  <p:embed/>
                </p:oleObj>
              </mc:Choice>
              <mc:Fallback>
                <p:oleObj name="Equation" r:id="rId19" imgW="3657600" imgH="9448800" progId="Equation.DSMT4">
                  <p:embed/>
                  <p:pic>
                    <p:nvPicPr>
                      <p:cNvPr id="0" name="图片 7176"/>
                      <p:cNvPicPr>
                        <a:picLocks noChangeAspect="1"/>
                      </p:cNvPicPr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928794" y="5357826"/>
                        <a:ext cx="214314" cy="5536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0" name="Object 18"/>
          <p:cNvGraphicFramePr>
            <a:graphicFrameLocks noChangeAspect="1"/>
          </p:cNvGraphicFramePr>
          <p:nvPr/>
        </p:nvGraphicFramePr>
        <p:xfrm>
          <a:off x="3143240" y="5357826"/>
          <a:ext cx="214312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Equation" r:id="rId21" imgW="3657600" imgH="9448800" progId="Equation.DSMT4">
                  <p:embed/>
                </p:oleObj>
              </mc:Choice>
              <mc:Fallback>
                <p:oleObj name="Equation" r:id="rId21" imgW="3657600" imgH="9448800" progId="Equation.DSMT4">
                  <p:embed/>
                  <p:pic>
                    <p:nvPicPr>
                      <p:cNvPr id="0" name="图片 7177"/>
                      <p:cNvPicPr>
                        <a:picLocks noChangeAspect="1"/>
                      </p:cNvPicPr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143240" y="5357826"/>
                        <a:ext cx="214312" cy="554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" name="Object 20"/>
          <p:cNvGraphicFramePr>
            <a:graphicFrameLocks noChangeAspect="1"/>
          </p:cNvGraphicFramePr>
          <p:nvPr/>
        </p:nvGraphicFramePr>
        <p:xfrm>
          <a:off x="3714744" y="5429264"/>
          <a:ext cx="400052" cy="400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22" imgW="5486400" imgH="5486400" progId="Equation.DSMT4">
                  <p:embed/>
                </p:oleObj>
              </mc:Choice>
              <mc:Fallback>
                <p:oleObj name="Equation" r:id="rId22" imgW="5486400" imgH="5486400" progId="Equation.DSMT4">
                  <p:embed/>
                  <p:pic>
                    <p:nvPicPr>
                      <p:cNvPr id="0" name="图片 7178"/>
                      <p:cNvPicPr>
                        <a:picLocks noChangeAspect="1"/>
                      </p:cNvPicPr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14744" y="5429264"/>
                        <a:ext cx="400052" cy="40005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3" name="Object 21"/>
          <p:cNvGraphicFramePr>
            <a:graphicFrameLocks noChangeAspect="1"/>
          </p:cNvGraphicFramePr>
          <p:nvPr/>
        </p:nvGraphicFramePr>
        <p:xfrm>
          <a:off x="4429124" y="5429264"/>
          <a:ext cx="452441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24" imgW="5791200" imgH="5486400" progId="Equation.DSMT4">
                  <p:embed/>
                </p:oleObj>
              </mc:Choice>
              <mc:Fallback>
                <p:oleObj name="Equation" r:id="rId24" imgW="5791200" imgH="5486400" progId="Equation.DSMT4">
                  <p:embed/>
                  <p:pic>
                    <p:nvPicPr>
                      <p:cNvPr id="0" name="图片 7179"/>
                      <p:cNvPicPr>
                        <a:picLocks noChangeAspect="1"/>
                      </p:cNvPicPr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429124" y="5429264"/>
                        <a:ext cx="452441" cy="4286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4" name="Object 22"/>
          <p:cNvGraphicFramePr>
            <a:graphicFrameLocks noChangeAspect="1"/>
          </p:cNvGraphicFramePr>
          <p:nvPr/>
        </p:nvGraphicFramePr>
        <p:xfrm>
          <a:off x="5214942" y="5357826"/>
          <a:ext cx="479055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26" imgW="5791200" imgH="5181600" progId="Equation.DSMT4">
                  <p:embed/>
                </p:oleObj>
              </mc:Choice>
              <mc:Fallback>
                <p:oleObj name="Equation" r:id="rId26" imgW="5791200" imgH="5181600" progId="Equation.DSMT4">
                  <p:embed/>
                  <p:pic>
                    <p:nvPicPr>
                      <p:cNvPr id="0" name="图片 7180"/>
                      <p:cNvPicPr>
                        <a:picLocks noChangeAspect="1"/>
                      </p:cNvPicPr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214942" y="5357826"/>
                        <a:ext cx="479055" cy="4286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9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subSp spid="_x0000_s307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8">
                                            <p:subSp spid="_x0000_s307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>
                                            <p:subSp spid="_x0000_s308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81">
                                            <p:subSp spid="_x0000_s308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bldLvl="0" animBg="1"/>
      <p:bldP spid="3083" grpId="0" bldLvl="0" animBg="1" autoUpdateAnimBg="0"/>
      <p:bldP spid="308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923929" y="3429000"/>
            <a:ext cx="2123477" cy="873669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</a:rPr>
              <a:t>谢    谢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278" y="3552395"/>
            <a:ext cx="9183278" cy="3332989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803901"/>
            <a:ext cx="800100" cy="1054100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2" y="1232595"/>
            <a:ext cx="574675" cy="770467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4" y="2091962"/>
            <a:ext cx="576263" cy="768351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3124895"/>
            <a:ext cx="577850" cy="770467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4" y="2091962"/>
            <a:ext cx="576263" cy="768351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89" y="1617828"/>
            <a:ext cx="695325" cy="93133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2" y="2477195"/>
            <a:ext cx="852487" cy="1138767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89" y="2741780"/>
            <a:ext cx="174625" cy="23283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2536462"/>
            <a:ext cx="304800" cy="408517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2468894"/>
            <a:ext cx="400050" cy="535516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89" y="1782928"/>
            <a:ext cx="461963" cy="615951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338428"/>
            <a:ext cx="463550" cy="620184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956495"/>
            <a:ext cx="290512" cy="387351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356659"/>
            <a:ext cx="1041400" cy="1386416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1" y="1316766"/>
            <a:ext cx="1042987" cy="1384300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4" y="2238013"/>
            <a:ext cx="157163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九年级数学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anose="020F0502020204030204" charset="0"/>
                <a:ea typeface="楷体_GB2312" pitchFamily="49" charset="-122"/>
              </a:rPr>
              <a:t>]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12294" name="TextBox 16"/>
          <p:cNvSpPr txBox="1">
            <a:spLocks noChangeArrowheads="1"/>
          </p:cNvSpPr>
          <p:nvPr/>
        </p:nvSpPr>
        <p:spPr bwMode="auto">
          <a:xfrm>
            <a:off x="1403648" y="1340768"/>
            <a:ext cx="58324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C0000"/>
                </a:solidFill>
                <a:latin typeface="Calibri" panose="020F0502020204030204" charset="0"/>
              </a:rPr>
              <a:t>第二十八章       锐角三角函数</a:t>
            </a:r>
            <a:endParaRPr lang="zh-CN" altLang="en-US" sz="3200" b="1" dirty="0">
              <a:solidFill>
                <a:srgbClr val="CC0000"/>
              </a:solidFill>
              <a:latin typeface="Calibri" panose="020F050202020403020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3350" y="5300663"/>
            <a:ext cx="2016125" cy="1009650"/>
            <a:chOff x="340" y="3022"/>
            <a:chExt cx="1270" cy="636"/>
          </a:xfrm>
        </p:grpSpPr>
        <p:sp>
          <p:nvSpPr>
            <p:cNvPr id="12297" name="Oval 5"/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298" name="Rectangle 6">
              <a:hlinkClick r:id="rId2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学习新知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932363" y="5229225"/>
            <a:ext cx="2160587" cy="1009650"/>
            <a:chOff x="2018" y="2976"/>
            <a:chExt cx="1361" cy="636"/>
          </a:xfrm>
        </p:grpSpPr>
        <p:sp>
          <p:nvSpPr>
            <p:cNvPr id="12300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301" name="Rectangle 9">
              <a:hlinkClick r:id="rId3" tooltip="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检测反馈</a:t>
              </a:r>
              <a:endPara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2928934"/>
            <a:ext cx="915346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</a:t>
            </a:r>
            <a:r>
              <a:rPr 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　锐角三角函数（</a:t>
            </a:r>
            <a:r>
              <a:rPr lang="zh-CN" altLang="en-US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第</a:t>
            </a:r>
            <a:r>
              <a:rPr lang="en-US" altLang="zh-CN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4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课时）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9" name="Group 4"/>
          <p:cNvGrpSpPr/>
          <p:nvPr/>
        </p:nvGrpSpPr>
        <p:grpSpPr bwMode="auto">
          <a:xfrm>
            <a:off x="6551613" y="885190"/>
            <a:ext cx="2592387" cy="1008063"/>
            <a:chOff x="0" y="0"/>
            <a:chExt cx="1633" cy="635"/>
          </a:xfrm>
        </p:grpSpPr>
        <p:pic>
          <p:nvPicPr>
            <p:cNvPr id="16400" name="Picture 5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ea typeface="黑体" panose="02010609060101010101" pitchFamily="2" charset="-122"/>
                </a:rPr>
                <a:t>学 习 新 知</a:t>
              </a:r>
              <a:endParaRPr lang="zh-CN" altLang="en-US" sz="3200" b="1" dirty="0">
                <a:solidFill>
                  <a:srgbClr val="CC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00100" y="1428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42620" y="815975"/>
            <a:ext cx="561594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观察两个大小不同的三角板，当角是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时，它们的邻边与斜边、对边与邻边的比有什么规律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谈谈你的看法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2" name="9r26.jpg" descr="id:2147494329;FounderCES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85786" y="2500306"/>
            <a:ext cx="5068851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85786" y="142852"/>
            <a:ext cx="664373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思考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】</a:t>
            </a:r>
            <a:r>
              <a:rPr kumimoji="0" lang="zh-CN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 charset="-122"/>
              </a:rPr>
              <a:t>在不同的直角三角形中，当锐角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 charset="-122"/>
              </a:rPr>
              <a:t>的度数相同时，它们的邻边与斜边的比、对边与邻边的比是同一个固定值吗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方正书宋_GBK" charset="-122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28596" y="1357298"/>
            <a:ext cx="728667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4500562" y="1857364"/>
          <a:ext cx="3152490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46329600" imgH="9448800" progId="Equation.DSMT4">
                  <p:embed/>
                </p:oleObj>
              </mc:Choice>
              <mc:Fallback>
                <p:oleObj name="Equation" r:id="rId2" imgW="463296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00562" y="1857364"/>
                        <a:ext cx="3152490" cy="6429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2" name="图片 61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72066" y="2857496"/>
            <a:ext cx="3192661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28596" y="2643906"/>
            <a:ext cx="4572032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414" name="Object 6"/>
          <p:cNvGraphicFramePr>
            <a:graphicFrameLocks noChangeAspect="1"/>
          </p:cNvGraphicFramePr>
          <p:nvPr/>
        </p:nvGraphicFramePr>
        <p:xfrm>
          <a:off x="500034" y="4000504"/>
          <a:ext cx="4357718" cy="7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5" imgW="53035200" imgH="9448800" progId="Equation.DSMT4">
                  <p:embed/>
                </p:oleObj>
              </mc:Choice>
              <mc:Fallback>
                <p:oleObj name="Equation" r:id="rId5" imgW="53035200" imgH="9448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0034" y="4000504"/>
                        <a:ext cx="4357718" cy="776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428596" y="4929198"/>
          <a:ext cx="4643470" cy="738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7" imgW="59436000" imgH="9448800" progId="Equation.DSMT4">
                  <p:embed/>
                </p:oleObj>
              </mc:Choice>
              <mc:Fallback>
                <p:oleObj name="Equation" r:id="rId7" imgW="59436000" imgH="94488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8596" y="4929198"/>
                        <a:ext cx="4643470" cy="73830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285720" y="5715016"/>
            <a:ext cx="814393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思考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】</a:t>
            </a:r>
            <a:r>
              <a:rPr kumimoji="0" 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大家能不能得出锐角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的度数一定时，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的邻边与斜边、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的对边与邻边的比是不是一个固定值呢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subSp spid="_x0000_s1741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411">
                                            <p:subSp spid="_x0000_s1741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subSp spid="_x0000_s1741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414">
                                            <p:subSp spid="_x0000_s1741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subSp spid="_x0000_s1741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415">
                                            <p:subSp spid="_x0000_s1741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3" grpId="0" bldLvl="0" animBg="1" autoUpdateAnimBg="0"/>
      <p:bldP spid="174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85786" y="857232"/>
            <a:ext cx="7715304" cy="4428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1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在直角三角形中，当锐角的度数一定时，无论这个直角三角形的大小如何，这个角的邻边与斜边的比都是一个固定值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　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</a:rPr>
              <a:t>在直角三角形中，当锐角的度数一定时，无论这个直角三角形的大小如何，这个角的对边与邻边的比都是一个固定值</a:t>
            </a:r>
            <a:r>
              <a:rPr kumimoji="0" lang="en-US" altLang="zh-CN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32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85720" y="785794"/>
            <a:ext cx="8497887" cy="28082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zh-CN" altLang="zh-CN" sz="2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790545" y="1241407"/>
            <a:ext cx="3240087" cy="192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如</a:t>
            </a:r>
            <a:r>
              <a:rPr lang="zh-CN" altLang="en-US" sz="2000" b="1" dirty="0" smtClean="0">
                <a:latin typeface="Times New Roman" panose="02020603050405020304" pitchFamily="18" charset="0"/>
              </a:rPr>
              <a:t>图所示，</a:t>
            </a:r>
            <a:r>
              <a:rPr lang="zh-CN" altLang="en-US" sz="2000" b="1" dirty="0">
                <a:latin typeface="Times New Roman" panose="02020603050405020304" pitchFamily="18" charset="0"/>
              </a:rPr>
              <a:t>在</a:t>
            </a:r>
            <a:r>
              <a:rPr lang="en-US" altLang="zh-CN" sz="2000" b="1" dirty="0" err="1">
                <a:latin typeface="Times New Roman" panose="02020603050405020304" pitchFamily="18" charset="0"/>
              </a:rPr>
              <a:t>Rt△</a:t>
            </a:r>
            <a:r>
              <a:rPr lang="en-US" altLang="zh-CN" sz="2000" b="1" i="1" dirty="0" err="1">
                <a:latin typeface="Times New Roman" panose="02020603050405020304" pitchFamily="18" charset="0"/>
              </a:rPr>
              <a:t>ABC</a:t>
            </a:r>
            <a:r>
              <a:rPr lang="zh-CN" altLang="en-US" sz="2000" b="1" dirty="0">
                <a:latin typeface="Times New Roman" panose="02020603050405020304" pitchFamily="18" charset="0"/>
              </a:rPr>
              <a:t>中，∠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C</a:t>
            </a:r>
            <a:r>
              <a:rPr lang="zh-CN" altLang="en-US" sz="2000" b="1" dirty="0">
                <a:latin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Times New Roman" panose="02020603050405020304" pitchFamily="18" charset="0"/>
              </a:rPr>
              <a:t>90°</a:t>
            </a:r>
            <a:r>
              <a:rPr lang="zh-CN" altLang="en-US" sz="2000" b="1" dirty="0">
                <a:latin typeface="Times New Roman" panose="02020603050405020304" pitchFamily="18" charset="0"/>
              </a:rPr>
              <a:t>，当锐角</a:t>
            </a:r>
            <a:r>
              <a:rPr lang="en-US" altLang="zh-CN" sz="2000" b="1" dirty="0"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latin typeface="Times New Roman" panose="02020603050405020304" pitchFamily="18" charset="0"/>
              </a:rPr>
              <a:t>确定时，∠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latin typeface="Times New Roman" panose="02020603050405020304" pitchFamily="18" charset="0"/>
              </a:rPr>
              <a:t>的对边与斜边的比就随之确定，此时，其他边之间的比是否也确定了呢？为什么？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grpSp>
        <p:nvGrpSpPr>
          <p:cNvPr id="3" name="Group 10"/>
          <p:cNvGrpSpPr/>
          <p:nvPr/>
        </p:nvGrpSpPr>
        <p:grpSpPr bwMode="auto">
          <a:xfrm>
            <a:off x="4787900" y="906463"/>
            <a:ext cx="4392613" cy="2593975"/>
            <a:chOff x="2880" y="1275"/>
            <a:chExt cx="2767" cy="1634"/>
          </a:xfrm>
        </p:grpSpPr>
        <p:sp>
          <p:nvSpPr>
            <p:cNvPr id="15371" name="AutoShape 11"/>
            <p:cNvSpPr>
              <a:spLocks noChangeArrowheads="1"/>
            </p:cNvSpPr>
            <p:nvPr/>
          </p:nvSpPr>
          <p:spPr bwMode="auto">
            <a:xfrm flipH="1">
              <a:off x="3061" y="1525"/>
              <a:ext cx="1678" cy="113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 w="31750">
              <a:solidFill>
                <a:schemeClr val="tx1">
                  <a:alpha val="98000"/>
                </a:schemeClr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5372" name="Text Box 12"/>
            <p:cNvSpPr txBox="1">
              <a:spLocks noChangeArrowheads="1"/>
            </p:cNvSpPr>
            <p:nvPr/>
          </p:nvSpPr>
          <p:spPr bwMode="auto">
            <a:xfrm>
              <a:off x="2880" y="2568"/>
              <a:ext cx="363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A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15373" name="Text Box 13"/>
            <p:cNvSpPr txBox="1">
              <a:spLocks noChangeArrowheads="1"/>
            </p:cNvSpPr>
            <p:nvPr/>
          </p:nvSpPr>
          <p:spPr bwMode="auto">
            <a:xfrm>
              <a:off x="4649" y="1275"/>
              <a:ext cx="363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B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15374" name="Text Box 14"/>
            <p:cNvSpPr txBox="1">
              <a:spLocks noChangeArrowheads="1"/>
            </p:cNvSpPr>
            <p:nvPr/>
          </p:nvSpPr>
          <p:spPr bwMode="auto">
            <a:xfrm>
              <a:off x="4649" y="2614"/>
              <a:ext cx="363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C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15375" name="Text Box 15"/>
            <p:cNvSpPr txBox="1">
              <a:spLocks noChangeArrowheads="1"/>
            </p:cNvSpPr>
            <p:nvPr/>
          </p:nvSpPr>
          <p:spPr bwMode="auto">
            <a:xfrm>
              <a:off x="3742" y="2659"/>
              <a:ext cx="907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</a:rPr>
                <a:t>邻边</a:t>
              </a:r>
              <a:r>
                <a:rPr lang="en-US" altLang="zh-CN" sz="2000" b="1" i="1">
                  <a:latin typeface="Times New Roman" panose="02020603050405020304" pitchFamily="18" charset="0"/>
                </a:rPr>
                <a:t>b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15376" name="Text Box 16"/>
            <p:cNvSpPr txBox="1">
              <a:spLocks noChangeArrowheads="1"/>
            </p:cNvSpPr>
            <p:nvPr/>
          </p:nvSpPr>
          <p:spPr bwMode="auto">
            <a:xfrm>
              <a:off x="4740" y="1979"/>
              <a:ext cx="907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</a:rPr>
                <a:t>对边</a:t>
              </a:r>
              <a:r>
                <a:rPr lang="en-US" altLang="zh-CN" sz="2000" b="1" i="1">
                  <a:latin typeface="Times New Roman" panose="02020603050405020304" pitchFamily="18" charset="0"/>
                </a:rPr>
                <a:t>a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15377" name="Text Box 17"/>
            <p:cNvSpPr txBox="1">
              <a:spLocks noChangeArrowheads="1"/>
            </p:cNvSpPr>
            <p:nvPr/>
          </p:nvSpPr>
          <p:spPr bwMode="auto">
            <a:xfrm>
              <a:off x="3561" y="1774"/>
              <a:ext cx="907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</a:rPr>
                <a:t>斜边</a:t>
              </a:r>
              <a:r>
                <a:rPr lang="en-US" altLang="zh-CN" sz="2000" b="1" i="1">
                  <a:latin typeface="Times New Roman" panose="02020603050405020304" pitchFamily="18" charset="0"/>
                </a:rPr>
                <a:t>c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15378" name="Freeform 18"/>
            <p:cNvSpPr/>
            <p:nvPr/>
          </p:nvSpPr>
          <p:spPr bwMode="auto">
            <a:xfrm>
              <a:off x="4604" y="2523"/>
              <a:ext cx="136" cy="136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0"/>
                </a:cxn>
                <a:cxn ang="0">
                  <a:pos x="0" y="136"/>
                </a:cxn>
              </a:cxnLst>
              <a:rect l="0" t="0" r="r" b="b"/>
              <a:pathLst>
                <a:path w="182" h="136">
                  <a:moveTo>
                    <a:pt x="182" y="0"/>
                  </a:moveTo>
                  <a:lnTo>
                    <a:pt x="0" y="0"/>
                  </a:lnTo>
                  <a:lnTo>
                    <a:pt x="0" y="136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323850" y="3790950"/>
            <a:ext cx="8569325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当锐角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的大小确定时，∠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的邻边与斜边的比、∠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的对边与邻边的比也分别是确定的，我们把∠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的邻边与斜边的比叫做∠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的余弦（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cosine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），记作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000" b="1" i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，即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5380" name="Object 20"/>
          <p:cNvGraphicFramePr>
            <a:graphicFrameLocks noChangeAspect="1"/>
          </p:cNvGraphicFramePr>
          <p:nvPr/>
        </p:nvGraphicFramePr>
        <p:xfrm>
          <a:off x="2579688" y="4437063"/>
          <a:ext cx="2760662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34747200" imgH="10058400" progId="Equation.DSMT4">
                  <p:embed/>
                </p:oleObj>
              </mc:Choice>
              <mc:Fallback>
                <p:oleObj name="Equation" r:id="rId2" imgW="34747200" imgH="10058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79688" y="4437063"/>
                        <a:ext cx="2760662" cy="7985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323850" y="5192713"/>
            <a:ext cx="7920038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把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锐角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的对边与邻边的比叫做∠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的正切（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tangent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），记作</a:t>
            </a:r>
            <a:r>
              <a:rPr lang="en-US" altLang="zh-CN" sz="20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tan</a:t>
            </a:r>
            <a:r>
              <a:rPr lang="en-US" altLang="zh-CN" sz="2000" b="1" i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，即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5382" name="Object 22"/>
          <p:cNvGraphicFramePr>
            <a:graphicFrameLocks noChangeAspect="1"/>
          </p:cNvGraphicFramePr>
          <p:nvPr/>
        </p:nvGraphicFramePr>
        <p:xfrm>
          <a:off x="2578100" y="5602288"/>
          <a:ext cx="2690813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34747200" imgH="10058400" progId="Equation.DSMT4">
                  <p:embed/>
                </p:oleObj>
              </mc:Choice>
              <mc:Fallback>
                <p:oleObj name="Equation" r:id="rId4" imgW="34747200" imgH="100584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78100" y="5602288"/>
                        <a:ext cx="2690813" cy="7794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611188" y="6381750"/>
            <a:ext cx="7777162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</a:rPr>
              <a:t>锐角</a:t>
            </a:r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</a:rPr>
              <a:t>的正弦、余弦、正切都叫做∠</a:t>
            </a:r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</a:rPr>
              <a:t>的锐角三角函数．</a:t>
            </a:r>
            <a:endParaRPr lang="zh-CN" altLang="en-US" sz="2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15369" grpId="0" bldLvl="0" animBg="1"/>
      <p:bldP spid="15379" grpId="0" bldLvl="0" animBg="1"/>
      <p:bldP spid="15381" grpId="0" bldLvl="0" animBg="1"/>
      <p:bldP spid="1538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lt1.jpg" descr="id:2147494371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88107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785786" y="714356"/>
            <a:ext cx="6858048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教材例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如图所示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</a:t>
            </a:r>
            <a:r>
              <a:rPr kumimoji="0" lang="en-US" altLang="zh-CN" sz="20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Rt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△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ABC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,∠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=90°,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AB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=10,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BC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=6,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求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en-US" altLang="zh-CN" sz="20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cos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en-US" altLang="zh-CN" sz="20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的值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5844" name="图片 7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15008" y="1214422"/>
            <a:ext cx="1357322" cy="122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642910" y="2071678"/>
            <a:ext cx="6929486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根据余弦、正切的定义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kumimoji="0" lang="en-US" altLang="zh-CN" sz="20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20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的值必须求出哪条边的长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怎样求出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5847" name="Object 7"/>
          <p:cNvGraphicFramePr>
            <a:graphicFrameLocks noChangeAspect="1"/>
          </p:cNvGraphicFramePr>
          <p:nvPr/>
        </p:nvGraphicFramePr>
        <p:xfrm>
          <a:off x="857224" y="3571876"/>
          <a:ext cx="4998238" cy="2286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4" imgW="78638400" imgH="35966400" progId="Equation.DSMT4">
                  <p:embed/>
                </p:oleObj>
              </mc:Choice>
              <mc:Fallback>
                <p:oleObj name="Equation" r:id="rId4" imgW="78638400" imgH="35966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7224" y="3571876"/>
                        <a:ext cx="4998238" cy="22860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7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000892" y="1178541"/>
            <a:ext cx="1643074" cy="139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3357554" y="500042"/>
          <a:ext cx="228141" cy="642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3" imgW="3352800" imgH="9448800" progId="Equation.DSMT4">
                  <p:embed/>
                </p:oleObj>
              </mc:Choice>
              <mc:Fallback>
                <p:oleObj name="Equation" r:id="rId3" imgW="33528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7554" y="500042"/>
                        <a:ext cx="228141" cy="64294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08" name="Picture 4" descr="id:2147494385;FounderC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785794"/>
            <a:ext cx="92869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285852" y="142852"/>
            <a:ext cx="664373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补充拓展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楷体_GBK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如图所示，在</a:t>
            </a:r>
            <a:r>
              <a:rPr kumimoji="0" lang="en-US" altLang="zh-CN" sz="24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△</a:t>
            </a:r>
            <a:r>
              <a:rPr kumimoji="0" lang="en-US" altLang="zh-CN" sz="2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中，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，求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的值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14282" y="1214422"/>
            <a:ext cx="664373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解析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已知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sin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的值，根据正弦定义，可以求出三角形的哪条边长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你能不能求出三角形的第三条边长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根据余弦、正切定义，你能求出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cos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的值吗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357158" y="2928934"/>
          <a:ext cx="4654992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6" imgW="61569600" imgH="9448800" progId="Equation.DSMT4">
                  <p:embed/>
                </p:oleObj>
              </mc:Choice>
              <mc:Fallback>
                <p:oleObj name="Equation" r:id="rId6" imgW="615696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7158" y="2928934"/>
                        <a:ext cx="4654992" cy="7143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714348" y="4857760"/>
          <a:ext cx="4055835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8" imgW="53644800" imgH="9448800" progId="Equation.DSMT4">
                  <p:embed/>
                </p:oleObj>
              </mc:Choice>
              <mc:Fallback>
                <p:oleObj name="Equation" r:id="rId8" imgW="53644800" imgH="94488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4348" y="4857760"/>
                        <a:ext cx="4055835" cy="7143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3" name="Object 9"/>
          <p:cNvGraphicFramePr>
            <a:graphicFrameLocks noChangeAspect="1"/>
          </p:cNvGraphicFramePr>
          <p:nvPr/>
        </p:nvGraphicFramePr>
        <p:xfrm>
          <a:off x="714348" y="4000504"/>
          <a:ext cx="4925650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10" imgW="60045600" imgH="6096000" progId="Equation.DSMT4">
                  <p:embed/>
                </p:oleObj>
              </mc:Choice>
              <mc:Fallback>
                <p:oleObj name="Equation" r:id="rId10" imgW="60045600" imgH="60960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4348" y="4000504"/>
                        <a:ext cx="4925650" cy="5000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71472" y="1785926"/>
            <a:ext cx="8001056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当用三个字母表示角时，角的符号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方正书宋_GBK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不能省略，如</a:t>
            </a:r>
            <a:r>
              <a:rPr kumimoji="0" lang="en-US" altLang="zh-CN" sz="20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kumimoji="0" lang="en-US" altLang="zh-CN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662" y="214290"/>
            <a:ext cx="23471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[</a:t>
            </a:r>
            <a:r>
              <a:rPr lang="zh-CN" altLang="en-US" sz="28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知识拓展</a:t>
            </a:r>
            <a:r>
              <a:rPr lang="en-US" altLang="zh-CN" sz="28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/>
              </a:rPr>
              <a:t>]</a:t>
            </a:r>
            <a:r>
              <a:rPr lang="zh-CN" altLang="en-US" sz="2800" i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　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71472" y="714356"/>
            <a:ext cx="59293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余弦和正切都是一个比值，没有单位</a:t>
            </a:r>
            <a:r>
              <a:rPr lang="en-US" altLang="zh-CN" sz="20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0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1071546"/>
            <a:ext cx="87154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余弦值和正切值只与角的大小有关，而与三角形的大小无关</a:t>
            </a:r>
            <a:r>
              <a:rPr lang="en-US" altLang="zh-CN" sz="20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571472" y="1428736"/>
            <a:ext cx="8286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(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)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都是一个整体符号，不能写成</a:t>
            </a:r>
            <a:r>
              <a:rPr lang="en-US" altLang="zh-CN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</a:t>
            </a:r>
            <a:r>
              <a:rPr lang="en-US" altLang="zh-CN" sz="2000" dirty="0" err="1" smtClean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lang="en-US" altLang="zh-CN" sz="20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/>
              </a:rPr>
              <a:t>，</a:t>
            </a:r>
            <a:r>
              <a:rPr lang="en-US" altLang="zh-CN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</a:t>
            </a:r>
            <a:r>
              <a:rPr lang="en-US" altLang="zh-CN" sz="2000" dirty="0" err="1" smtClean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·</a:t>
            </a:r>
            <a:r>
              <a:rPr lang="en-US" altLang="zh-CN" sz="20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000" i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0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42910" y="2143116"/>
          <a:ext cx="5919788" cy="242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2" imgW="83210400" imgH="34137600" progId="Equation.DSMT4">
                  <p:embed/>
                </p:oleObj>
              </mc:Choice>
              <mc:Fallback>
                <p:oleObj name="Equation" r:id="rId2" imgW="83210400" imgH="341376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2910" y="2143116"/>
                        <a:ext cx="5919788" cy="2428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642910" y="4643445"/>
          <a:ext cx="4643470" cy="1809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4" imgW="64922400" imgH="25298400" progId="Equation.DSMT4">
                  <p:embed/>
                </p:oleObj>
              </mc:Choice>
              <mc:Fallback>
                <p:oleObj name="Equation" r:id="rId4" imgW="64922400" imgH="252984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2910" y="4643445"/>
                        <a:ext cx="4643470" cy="180942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939111" y="5048262"/>
            <a:ext cx="1071570" cy="1630501"/>
            <a:chOff x="6929454" y="3786196"/>
            <a:chExt cx="1071570" cy="122287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00892" y="3786196"/>
              <a:ext cx="77187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29520" y="4143386"/>
              <a:ext cx="571504" cy="790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29454" y="4214824"/>
              <a:ext cx="573120" cy="79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bldLvl="0" animBg="1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1641</Words>
  <Application>WPS 演示</Application>
  <PresentationFormat>宽屏</PresentationFormat>
  <Paragraphs>108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36</vt:i4>
      </vt:variant>
      <vt:variant>
        <vt:lpstr>幻灯片标题</vt:lpstr>
      </vt:variant>
      <vt:variant>
        <vt:i4>12</vt:i4>
      </vt:variant>
    </vt:vector>
  </HeadingPairs>
  <TitlesOfParts>
    <vt:vector size="66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方正书宋_GBK</vt:lpstr>
      <vt:lpstr>Arial Unicode MS</vt:lpstr>
      <vt:lpstr>Times New Roman</vt:lpstr>
      <vt:lpstr>方正书宋_GBK</vt:lpstr>
      <vt:lpstr>方正楷体_GBK</vt:lpstr>
      <vt:lpstr>Arial</vt:lpstr>
      <vt:lpstr>方正黑体_GBK</vt:lpstr>
      <vt:lpstr>微软雅黑</vt:lpstr>
      <vt:lpstr>1_Office 主题</vt:lpstr>
      <vt:lpstr>2_Office 主题</vt:lpstr>
      <vt:lpstr>3_Office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lenovop</dc:creator>
  <cp:lastModifiedBy>lenovop</cp:lastModifiedBy>
  <cp:revision>5</cp:revision>
  <dcterms:created xsi:type="dcterms:W3CDTF">2020-09-09T03:32:00Z</dcterms:created>
  <dcterms:modified xsi:type="dcterms:W3CDTF">2020-10-09T03:33:01Z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