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tiff" ContentType="image/tiff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  <p:sldMasterId id="2147483659" r:id="rId4"/>
  </p:sldMasterIdLst>
  <p:notesMasterIdLst>
    <p:notesMasterId r:id="rId19"/>
  </p:notesMasterIdLst>
  <p:sldIdLst>
    <p:sldId id="270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71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6" Type="http://schemas.openxmlformats.org/officeDocument/2006/relationships/image" Target="../media/image19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7.vml.rels><?xml version="1.0" encoding="UTF-8" standalone="yes"?>
<Relationships xmlns="http://schemas.openxmlformats.org/package/2006/relationships"><Relationship Id="rId7" Type="http://schemas.openxmlformats.org/officeDocument/2006/relationships/image" Target="../media/image34.wmf"/><Relationship Id="rId6" Type="http://schemas.openxmlformats.org/officeDocument/2006/relationships/image" Target="../media/image33.wmf"/><Relationship Id="rId5" Type="http://schemas.openxmlformats.org/officeDocument/2006/relationships/image" Target="../media/image32.wmf"/><Relationship Id="rId4" Type="http://schemas.openxmlformats.org/officeDocument/2006/relationships/image" Target="../media/image31.wmf"/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416B3185-152A-4D21-A480-52B16A24AC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421"/>
            </a:avLst>
          </a:prstGeom>
          <a:solidFill>
            <a:schemeClr val="accent3">
              <a:lumMod val="75000"/>
            </a:schemeClr>
          </a:solidFill>
          <a:ln w="19050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9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421"/>
            </a:avLst>
          </a:prstGeom>
          <a:solidFill>
            <a:schemeClr val="accent3">
              <a:lumMod val="75000"/>
            </a:schemeClr>
          </a:solidFill>
          <a:ln w="19050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tiff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4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1.wmf"/><Relationship Id="rId4" Type="http://schemas.openxmlformats.org/officeDocument/2006/relationships/oleObject" Target="../embeddings/oleObject14.bin"/><Relationship Id="rId3" Type="http://schemas.openxmlformats.org/officeDocument/2006/relationships/image" Target="../media/image20.pn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24.wmf"/><Relationship Id="rId4" Type="http://schemas.openxmlformats.org/officeDocument/2006/relationships/oleObject" Target="../embeddings/oleObject15.bin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0" Type="http://schemas.openxmlformats.org/officeDocument/2006/relationships/vmlDrawing" Target="../drawings/vmlDrawing5.v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26.wmf"/><Relationship Id="rId5" Type="http://schemas.openxmlformats.org/officeDocument/2006/relationships/oleObject" Target="../embeddings/oleObject18.bin"/><Relationship Id="rId4" Type="http://schemas.openxmlformats.org/officeDocument/2006/relationships/oleObject" Target="../embeddings/oleObject17.bin"/><Relationship Id="rId3" Type="http://schemas.openxmlformats.org/officeDocument/2006/relationships/image" Target="../media/image25.wmf"/><Relationship Id="rId2" Type="http://schemas.openxmlformats.org/officeDocument/2006/relationships/oleObject" Target="../embeddings/oleObject16.bin"/><Relationship Id="rId11" Type="http://schemas.openxmlformats.org/officeDocument/2006/relationships/vmlDrawing" Target="../drawings/vmlDrawing6.v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2.bin"/><Relationship Id="rId8" Type="http://schemas.openxmlformats.org/officeDocument/2006/relationships/image" Target="../media/image30.wmf"/><Relationship Id="rId7" Type="http://schemas.openxmlformats.org/officeDocument/2006/relationships/oleObject" Target="../embeddings/oleObject21.bin"/><Relationship Id="rId6" Type="http://schemas.openxmlformats.org/officeDocument/2006/relationships/image" Target="../media/image29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28.wmf"/><Relationship Id="rId3" Type="http://schemas.openxmlformats.org/officeDocument/2006/relationships/oleObject" Target="../embeddings/oleObject19.bin"/><Relationship Id="rId22" Type="http://schemas.openxmlformats.org/officeDocument/2006/relationships/vmlDrawing" Target="../drawings/vmlDrawing7.vml"/><Relationship Id="rId21" Type="http://schemas.openxmlformats.org/officeDocument/2006/relationships/slideLayout" Target="../slideLayouts/slideLayout2.xml"/><Relationship Id="rId20" Type="http://schemas.openxmlformats.org/officeDocument/2006/relationships/image" Target="../media/image8.png"/><Relationship Id="rId2" Type="http://schemas.openxmlformats.org/officeDocument/2006/relationships/image" Target="../media/image27.png"/><Relationship Id="rId19" Type="http://schemas.openxmlformats.org/officeDocument/2006/relationships/image" Target="../media/image7.png"/><Relationship Id="rId18" Type="http://schemas.openxmlformats.org/officeDocument/2006/relationships/image" Target="../media/image6.png"/><Relationship Id="rId17" Type="http://schemas.openxmlformats.org/officeDocument/2006/relationships/oleObject" Target="../embeddings/oleObject26.bin"/><Relationship Id="rId16" Type="http://schemas.openxmlformats.org/officeDocument/2006/relationships/image" Target="../media/image34.wmf"/><Relationship Id="rId15" Type="http://schemas.openxmlformats.org/officeDocument/2006/relationships/oleObject" Target="../embeddings/oleObject25.bin"/><Relationship Id="rId14" Type="http://schemas.openxmlformats.org/officeDocument/2006/relationships/image" Target="../media/image33.wmf"/><Relationship Id="rId13" Type="http://schemas.openxmlformats.org/officeDocument/2006/relationships/oleObject" Target="../embeddings/oleObject24.bin"/><Relationship Id="rId12" Type="http://schemas.openxmlformats.org/officeDocument/2006/relationships/image" Target="../media/image32.wmf"/><Relationship Id="rId11" Type="http://schemas.openxmlformats.org/officeDocument/2006/relationships/oleObject" Target="../embeddings/oleObject23.bin"/><Relationship Id="rId10" Type="http://schemas.openxmlformats.org/officeDocument/2006/relationships/image" Target="../media/image31.wmf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6.png"/><Relationship Id="rId7" Type="http://schemas.openxmlformats.org/officeDocument/2006/relationships/image" Target="../media/image11.wmf"/><Relationship Id="rId6" Type="http://schemas.openxmlformats.org/officeDocument/2006/relationships/oleObject" Target="../embeddings/oleObject3.bin"/><Relationship Id="rId5" Type="http://schemas.openxmlformats.org/officeDocument/2006/relationships/image" Target="../media/image10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9.wmf"/><Relationship Id="rId2" Type="http://schemas.openxmlformats.org/officeDocument/2006/relationships/oleObject" Target="../embeddings/oleObject1.bin"/><Relationship Id="rId12" Type="http://schemas.openxmlformats.org/officeDocument/2006/relationships/vmlDrawing" Target="../drawings/vmlDrawing1.vml"/><Relationship Id="rId11" Type="http://schemas.openxmlformats.org/officeDocument/2006/relationships/slideLayout" Target="../slideLayouts/slideLayout8.xml"/><Relationship Id="rId10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13.wmf"/><Relationship Id="rId4" Type="http://schemas.openxmlformats.org/officeDocument/2006/relationships/oleObject" Target="../embeddings/oleObject5.bin"/><Relationship Id="rId3" Type="http://schemas.openxmlformats.org/officeDocument/2006/relationships/image" Target="../media/image12.wmf"/><Relationship Id="rId2" Type="http://schemas.openxmlformats.org/officeDocument/2006/relationships/oleObject" Target="../embeddings/oleObject4.bin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0.bin"/><Relationship Id="rId8" Type="http://schemas.openxmlformats.org/officeDocument/2006/relationships/oleObject" Target="../embeddings/oleObject9.bin"/><Relationship Id="rId7" Type="http://schemas.openxmlformats.org/officeDocument/2006/relationships/image" Target="../media/image16.wmf"/><Relationship Id="rId6" Type="http://schemas.openxmlformats.org/officeDocument/2006/relationships/oleObject" Target="../embeddings/oleObject8.bin"/><Relationship Id="rId5" Type="http://schemas.openxmlformats.org/officeDocument/2006/relationships/image" Target="../media/image15.wmf"/><Relationship Id="rId4" Type="http://schemas.openxmlformats.org/officeDocument/2006/relationships/oleObject" Target="../embeddings/oleObject7.bin"/><Relationship Id="rId3" Type="http://schemas.openxmlformats.org/officeDocument/2006/relationships/image" Target="../media/image14.wmf"/><Relationship Id="rId2" Type="http://schemas.openxmlformats.org/officeDocument/2006/relationships/oleObject" Target="../embeddings/oleObject6.bin"/><Relationship Id="rId17" Type="http://schemas.openxmlformats.org/officeDocument/2006/relationships/vmlDrawing" Target="../drawings/vmlDrawing3.vml"/><Relationship Id="rId16" Type="http://schemas.openxmlformats.org/officeDocument/2006/relationships/slideLayout" Target="../slideLayouts/slideLayout8.xml"/><Relationship Id="rId15" Type="http://schemas.openxmlformats.org/officeDocument/2006/relationships/image" Target="../media/image19.wmf"/><Relationship Id="rId14" Type="http://schemas.openxmlformats.org/officeDocument/2006/relationships/oleObject" Target="../embeddings/oleObject13.bin"/><Relationship Id="rId13" Type="http://schemas.openxmlformats.org/officeDocument/2006/relationships/oleObject" Target="../embeddings/oleObject12.bin"/><Relationship Id="rId12" Type="http://schemas.openxmlformats.org/officeDocument/2006/relationships/image" Target="../media/image18.wmf"/><Relationship Id="rId11" Type="http://schemas.openxmlformats.org/officeDocument/2006/relationships/oleObject" Target="../embeddings/oleObject11.bin"/><Relationship Id="rId10" Type="http://schemas.openxmlformats.org/officeDocument/2006/relationships/image" Target="../media/image17.wmf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7236296" y="3717032"/>
            <a:ext cx="770384" cy="67207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smtClean="0"/>
              <a:t>人</a:t>
            </a:r>
            <a:endParaRPr lang="zh-CN" altLang="en-US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494513" y="3813043"/>
            <a:ext cx="881973" cy="3693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</a:rPr>
              <a:t>新课标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283968" y="4965171"/>
            <a:ext cx="1130424" cy="1027179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+mn-ea"/>
              </a:rPr>
              <a:t>数学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24128" y="4965172"/>
            <a:ext cx="12827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latin typeface="+mn-ea"/>
              </a:rPr>
              <a:t>9</a:t>
            </a:r>
            <a:r>
              <a:rPr lang="zh-CN" altLang="en-US" b="1" dirty="0" smtClean="0">
                <a:latin typeface="+mn-ea"/>
              </a:rPr>
              <a:t>年级</a:t>
            </a:r>
            <a:r>
              <a:rPr lang="en-US" altLang="zh-CN" b="1" dirty="0" smtClean="0">
                <a:latin typeface="+mn-ea"/>
              </a:rPr>
              <a:t>/</a:t>
            </a:r>
            <a:r>
              <a:rPr lang="zh-CN" altLang="en-US" b="1" dirty="0" smtClean="0">
                <a:latin typeface="+mn-ea"/>
              </a:rPr>
              <a:t>下</a:t>
            </a:r>
            <a:endParaRPr lang="zh-CN" altLang="en-US" b="1" dirty="0">
              <a:latin typeface="+mn-ea"/>
            </a:endParaRPr>
          </a:p>
        </p:txBody>
      </p:sp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8384" y="260648"/>
            <a:ext cx="971600" cy="71508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80"/>
          <a:stretch>
            <a:fillRect/>
          </a:stretch>
        </p:blipFill>
        <p:spPr>
          <a:xfrm>
            <a:off x="71406" y="761981"/>
            <a:ext cx="3624794" cy="5673152"/>
          </a:xfrm>
          <a:prstGeom prst="rect">
            <a:avLst/>
          </a:prstGeom>
          <a:effectLst>
            <a:outerShdw blurRad="50800" dist="38100" dir="5400000" sx="101000" sy="101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 descr="图片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4678" y="1142984"/>
            <a:ext cx="5620048" cy="2129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2" name="Group 9"/>
          <p:cNvGrpSpPr/>
          <p:nvPr/>
        </p:nvGrpSpPr>
        <p:grpSpPr bwMode="auto">
          <a:xfrm>
            <a:off x="4473803" y="137205"/>
            <a:ext cx="2483769" cy="1008062"/>
            <a:chOff x="-1951" y="453"/>
            <a:chExt cx="1682" cy="635"/>
          </a:xfrm>
        </p:grpSpPr>
        <p:pic>
          <p:nvPicPr>
            <p:cNvPr id="1033" name="Picture 10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1902" y="453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34" name="Rectangle 2"/>
            <p:cNvSpPr txBox="1">
              <a:spLocks noChangeArrowheads="1"/>
            </p:cNvSpPr>
            <p:nvPr/>
          </p:nvSpPr>
          <p:spPr bwMode="auto">
            <a:xfrm>
              <a:off x="-1951" y="453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CC0000"/>
                  </a:solidFill>
                  <a:ea typeface="黑体" panose="02010609060101010101" pitchFamily="2" charset="-122"/>
                </a:rPr>
                <a:t>检测反馈</a:t>
              </a:r>
              <a:endParaRPr lang="zh-CN" altLang="en-US" sz="3200" b="1" dirty="0">
                <a:solidFill>
                  <a:srgbClr val="CC0000"/>
                </a:solidFill>
                <a:ea typeface="黑体" panose="02010609060101010101" pitchFamily="2" charset="-122"/>
              </a:endParaRPr>
            </a:p>
          </p:txBody>
        </p:sp>
      </p:grpSp>
      <p:pic>
        <p:nvPicPr>
          <p:cNvPr id="36865" name="图片 109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775651" y="3073714"/>
            <a:ext cx="303499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203487" y="1144888"/>
            <a:ext cx="7786742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某村的粮食总产量为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为常数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吨，设该村的人均粮食产量为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吨，人口数为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，则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与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之间的函数关系的大致图象应为　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zh-CN" altLang="en-US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36869" name="Object 5"/>
          <p:cNvGraphicFramePr>
            <a:graphicFrameLocks noChangeAspect="1"/>
          </p:cNvGraphicFramePr>
          <p:nvPr/>
        </p:nvGraphicFramePr>
        <p:xfrm>
          <a:off x="1560809" y="4359598"/>
          <a:ext cx="696916" cy="6969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Equation" r:id="rId4" imgW="9448800" imgH="9448800" progId="Equation.DSMT4">
                  <p:embed/>
                </p:oleObj>
              </mc:Choice>
              <mc:Fallback>
                <p:oleObj name="Equation" r:id="rId4" imgW="9448800" imgH="9448800" progId="Equation.DSMT4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60809" y="4359598"/>
                        <a:ext cx="696916" cy="69691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346363" y="2359334"/>
            <a:ext cx="4857784" cy="43396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题中等量关系为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人均粮食产量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×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人口数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粮食总产量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，所以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与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之间的函数关系式为       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&gt;0)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，所以该函数的图象为双曲线在第一象限内的一支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故选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04147" y="2002144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C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0" grpId="0" bldLvl="0" animBg="1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400659" y="184127"/>
            <a:ext cx="7929618" cy="18158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一张正方形的纸片，剪去两个一样的小矩形得到一个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  <a:cs typeface="方正书宋_GBK"/>
              </a:rPr>
              <a:t>“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  <a:cs typeface="方正书宋_GBK"/>
              </a:rPr>
              <a:t>”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图案，如图所示，设小矩形的长、宽分别为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，剪去部分的面积为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，若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≤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≤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，记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，则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的图象是　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zh-CN" altLang="en-US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0962" name="图片 11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071538" y="2071678"/>
            <a:ext cx="2357454" cy="2043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3" name="图片 121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214810" y="2000240"/>
            <a:ext cx="2428892" cy="2184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0967" name="Object 7"/>
          <p:cNvGraphicFramePr>
            <a:graphicFrameLocks noChangeAspect="1"/>
          </p:cNvGraphicFramePr>
          <p:nvPr/>
        </p:nvGraphicFramePr>
        <p:xfrm>
          <a:off x="5214942" y="4286256"/>
          <a:ext cx="806558" cy="714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Equation" r:id="rId4" imgW="10668000" imgH="9448800" progId="Equation.DSMT4">
                  <p:embed/>
                </p:oleObj>
              </mc:Choice>
              <mc:Fallback>
                <p:oleObj name="Equation" r:id="rId4" imgW="10668000" imgH="9448800" progId="Equation.DSMT4">
                  <p:embed/>
                  <p:pic>
                    <p:nvPicPr>
                      <p:cNvPr id="0" name="图片 5120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14942" y="4286256"/>
                        <a:ext cx="806558" cy="71438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785495" y="4429760"/>
            <a:ext cx="6924675" cy="18148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由题意知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xy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=20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，所以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         (2≤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≤10)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，反比例函数图象在第一象限内，并且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随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的增大而减小，当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=2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时，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有最大值为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5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，当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=10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时，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有最小值为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故选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01385" y="1398573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8" grpId="0" bldLvl="0" animBg="1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1142976" y="643533"/>
            <a:ext cx="6572296" cy="20300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矩形的面积是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kumimoji="0" lang="en-US" altLang="zh-CN" sz="28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，设长为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，宽为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，则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与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之间的函数解析式为</a:t>
            </a:r>
            <a:r>
              <a:rPr kumimoji="0" lang="zh-CN" altLang="en-US" sz="28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　　            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</a:rPr>
              <a:t> 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5500694" y="3214686"/>
          <a:ext cx="839792" cy="8397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Equation" r:id="rId2" imgW="9448800" imgH="9448800" progId="Equation.DSMT4">
                  <p:embed/>
                </p:oleObj>
              </mc:Choice>
              <mc:Fallback>
                <p:oleObj name="Equation" r:id="rId2" imgW="9448800" imgH="9448800" progId="Equation.DSMT4">
                  <p:embed/>
                  <p:pic>
                    <p:nvPicPr>
                      <p:cNvPr id="0" name="图片 6144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500694" y="3214686"/>
                        <a:ext cx="839792" cy="83979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939" name="Object 3"/>
          <p:cNvGraphicFramePr>
            <a:graphicFrameLocks noChangeAspect="1"/>
          </p:cNvGraphicFramePr>
          <p:nvPr/>
        </p:nvGraphicFramePr>
        <p:xfrm>
          <a:off x="4857752" y="3857628"/>
          <a:ext cx="768354" cy="7683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Equation" r:id="rId4" imgW="9448800" imgH="9448800" progId="Equation.DSMT4">
                  <p:embed/>
                </p:oleObj>
              </mc:Choice>
              <mc:Fallback>
                <p:oleObj name="Equation" r:id="rId4" imgW="9448800" imgH="9448800" progId="Equation.DSMT4">
                  <p:embed/>
                  <p:pic>
                    <p:nvPicPr>
                      <p:cNvPr id="0" name="图片 6145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857752" y="3857628"/>
                        <a:ext cx="768354" cy="76835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785786" y="2571744"/>
            <a:ext cx="7643866" cy="2031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根据等量关系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长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×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宽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矩形面积，得</a:t>
            </a:r>
            <a:r>
              <a:rPr kumimoji="0" lang="en-US" altLang="zh-CN" sz="28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xy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=2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，所以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与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之间的函数解析式为</a:t>
            </a: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      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，根据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的实际意义知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应大于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故填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        (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&gt;0)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9941" name="Object 5"/>
          <p:cNvGraphicFramePr>
            <a:graphicFrameLocks noChangeAspect="1"/>
          </p:cNvGraphicFramePr>
          <p:nvPr/>
        </p:nvGraphicFramePr>
        <p:xfrm>
          <a:off x="1714500" y="1857375"/>
          <a:ext cx="5715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Equation" r:id="rId5" imgW="9448800" imgH="9448800" progId="Equation.DSMT4">
                  <p:embed/>
                </p:oleObj>
              </mc:Choice>
              <mc:Fallback>
                <p:oleObj name="Equation" r:id="rId5" imgW="9448800" imgH="9448800" progId="Equation.DSMT4">
                  <p:embed/>
                  <p:pic>
                    <p:nvPicPr>
                      <p:cNvPr id="0" name="图片 6146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14500" y="1857375"/>
                        <a:ext cx="571500" cy="5715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2285984" y="1928802"/>
            <a:ext cx="8531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&gt;0)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 bldLvl="0" animBg="1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124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786578" y="1000108"/>
            <a:ext cx="2093354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1571604" y="1071546"/>
          <a:ext cx="516197" cy="5715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Equation" r:id="rId3" imgW="8534400" imgH="9448800" progId="Equation.DSMT4">
                  <p:embed/>
                </p:oleObj>
              </mc:Choice>
              <mc:Fallback>
                <p:oleObj name="Equation" r:id="rId3" imgW="8534400" imgH="9448800" progId="Equation.DSMT4">
                  <p:embed/>
                  <p:pic>
                    <p:nvPicPr>
                      <p:cNvPr id="0" name="图片 7168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71604" y="1071546"/>
                        <a:ext cx="516197" cy="57150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142844" y="214290"/>
            <a:ext cx="6643734" cy="31085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4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一辆汽车匀速通过某段公路，所需时间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与行驶速度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km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满足函数关系式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: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，其图象为如图所示的一段曲线且端点为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求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的值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;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若行驶速度不得超过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km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，则汽车通过该路段最少需要多长时间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38916" name="Object 4"/>
          <p:cNvGraphicFramePr>
            <a:graphicFrameLocks noChangeAspect="1"/>
          </p:cNvGraphicFramePr>
          <p:nvPr/>
        </p:nvGraphicFramePr>
        <p:xfrm>
          <a:off x="3357554" y="3643314"/>
          <a:ext cx="549174" cy="6080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Equation" r:id="rId5" imgW="8534400" imgH="9448800" progId="Equation.DSMT4">
                  <p:embed/>
                </p:oleObj>
              </mc:Choice>
              <mc:Fallback>
                <p:oleObj name="Equation" r:id="rId5" imgW="8534400" imgH="9448800" progId="Equation.DSMT4">
                  <p:embed/>
                  <p:pic>
                    <p:nvPicPr>
                      <p:cNvPr id="0" name="图片 7169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57554" y="3643314"/>
                        <a:ext cx="549174" cy="60801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917" name="Object 5"/>
          <p:cNvGraphicFramePr>
            <a:graphicFrameLocks noChangeAspect="1"/>
          </p:cNvGraphicFramePr>
          <p:nvPr/>
        </p:nvGraphicFramePr>
        <p:xfrm>
          <a:off x="1000100" y="4071942"/>
          <a:ext cx="285752" cy="4921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Equation" r:id="rId7" imgW="5486400" imgH="9448800" progId="Equation.DSMT4">
                  <p:embed/>
                </p:oleObj>
              </mc:Choice>
              <mc:Fallback>
                <p:oleObj name="Equation" r:id="rId7" imgW="5486400" imgH="9448800" progId="Equation.DSMT4">
                  <p:embed/>
                  <p:pic>
                    <p:nvPicPr>
                      <p:cNvPr id="0" name="图片 7170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00100" y="4071942"/>
                        <a:ext cx="285752" cy="49212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918" name="Object 6"/>
          <p:cNvGraphicFramePr>
            <a:graphicFrameLocks noChangeAspect="1"/>
          </p:cNvGraphicFramePr>
          <p:nvPr/>
        </p:nvGraphicFramePr>
        <p:xfrm>
          <a:off x="3500430" y="4643446"/>
          <a:ext cx="400053" cy="6889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Equation" r:id="rId9" imgW="5486400" imgH="9448800" progId="Equation.DSMT4">
                  <p:embed/>
                </p:oleObj>
              </mc:Choice>
              <mc:Fallback>
                <p:oleObj name="Equation" r:id="rId9" imgW="5486400" imgH="9448800" progId="Equation.DSMT4">
                  <p:embed/>
                  <p:pic>
                    <p:nvPicPr>
                      <p:cNvPr id="0" name="图片 7171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500430" y="4643446"/>
                        <a:ext cx="400053" cy="68897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919" name="Object 7"/>
          <p:cNvGraphicFramePr>
            <a:graphicFrameLocks noChangeAspect="1"/>
          </p:cNvGraphicFramePr>
          <p:nvPr/>
        </p:nvGraphicFramePr>
        <p:xfrm>
          <a:off x="3000364" y="5143512"/>
          <a:ext cx="357190" cy="615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Equation" r:id="rId11" imgW="5486400" imgH="9448800" progId="Equation.DSMT4">
                  <p:embed/>
                </p:oleObj>
              </mc:Choice>
              <mc:Fallback>
                <p:oleObj name="Equation" r:id="rId11" imgW="5486400" imgH="9448800" progId="Equation.DSMT4">
                  <p:embed/>
                  <p:pic>
                    <p:nvPicPr>
                      <p:cNvPr id="0" name="图片 7172"/>
                      <p:cNvPicPr>
                        <a:picLocks noChangeAspect="1"/>
                      </p:cNvPicPr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000364" y="5143512"/>
                        <a:ext cx="357190" cy="61516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20" name="Rectangle 8"/>
          <p:cNvSpPr>
            <a:spLocks noChangeArrowheads="1"/>
          </p:cNvSpPr>
          <p:nvPr/>
        </p:nvSpPr>
        <p:spPr bwMode="auto">
          <a:xfrm>
            <a:off x="214282" y="3714752"/>
            <a:ext cx="4429156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 charset="-122"/>
              </a:rPr>
              <a:t>解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 charset="-122"/>
              </a:rPr>
              <a:t>: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代入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方正书宋_GBK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解得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所以函数解析式为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当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时，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解得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所以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38921" name="Object 9"/>
          <p:cNvGraphicFramePr>
            <a:graphicFrameLocks noChangeAspect="1"/>
          </p:cNvGraphicFramePr>
          <p:nvPr/>
        </p:nvGraphicFramePr>
        <p:xfrm>
          <a:off x="5057148" y="4231011"/>
          <a:ext cx="357190" cy="6151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" name="Equation" r:id="rId13" imgW="5486400" imgH="9448800" progId="Equation.DSMT4">
                  <p:embed/>
                </p:oleObj>
              </mc:Choice>
              <mc:Fallback>
                <p:oleObj name="Equation" r:id="rId13" imgW="5486400" imgH="9448800" progId="Equation.DSMT4">
                  <p:embed/>
                  <p:pic>
                    <p:nvPicPr>
                      <p:cNvPr id="0" name="图片 7173"/>
                      <p:cNvPicPr>
                        <a:picLocks noChangeAspect="1"/>
                      </p:cNvPicPr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057148" y="4231011"/>
                        <a:ext cx="357190" cy="61516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922" name="Object 10"/>
          <p:cNvGraphicFramePr>
            <a:graphicFrameLocks noChangeAspect="1"/>
          </p:cNvGraphicFramePr>
          <p:nvPr/>
        </p:nvGraphicFramePr>
        <p:xfrm>
          <a:off x="6057280" y="4159573"/>
          <a:ext cx="285752" cy="7381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5" name="Equation" r:id="rId15" imgW="3657600" imgH="9448800" progId="Equation.DSMT4">
                  <p:embed/>
                </p:oleObj>
              </mc:Choice>
              <mc:Fallback>
                <p:oleObj name="Equation" r:id="rId15" imgW="3657600" imgH="9448800" progId="Equation.DSMT4">
                  <p:embed/>
                  <p:pic>
                    <p:nvPicPr>
                      <p:cNvPr id="0" name="图片 7174"/>
                      <p:cNvPicPr>
                        <a:picLocks noChangeAspect="1"/>
                      </p:cNvPicPr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057280" y="4159573"/>
                        <a:ext cx="285752" cy="73819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4192270" y="3874770"/>
            <a:ext cx="3782695" cy="22453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令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方正书宋_GBK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得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结合函数图象可知，汽车通过该路段最少需要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38924" name="Object 12"/>
          <p:cNvGraphicFramePr>
            <a:graphicFrameLocks noChangeAspect="1"/>
          </p:cNvGraphicFramePr>
          <p:nvPr/>
        </p:nvGraphicFramePr>
        <p:xfrm>
          <a:off x="4643442" y="5588333"/>
          <a:ext cx="214314" cy="5536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" name="Equation" r:id="rId17" imgW="3657600" imgH="9448800" progId="Equation.DSMT4">
                  <p:embed/>
                </p:oleObj>
              </mc:Choice>
              <mc:Fallback>
                <p:oleObj name="Equation" r:id="rId17" imgW="3657600" imgH="9448800" progId="Equation.DSMT4">
                  <p:embed/>
                  <p:pic>
                    <p:nvPicPr>
                      <p:cNvPr id="0" name="图片 7175"/>
                      <p:cNvPicPr>
                        <a:picLocks noChangeAspect="1"/>
                      </p:cNvPicPr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643442" y="5588333"/>
                        <a:ext cx="214314" cy="55364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动作按钮: 第一张 13">
            <a:hlinkClick r:id="" action="ppaction://hlinkshowjump?jump=firstslide" highlightClick="1"/>
          </p:cNvPr>
          <p:cNvSpPr/>
          <p:nvPr/>
        </p:nvSpPr>
        <p:spPr>
          <a:xfrm>
            <a:off x="6675467" y="6182067"/>
            <a:ext cx="720080" cy="4320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20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subSp spid="_x0000_s38916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6">
                                            <p:subSp spid="_x0000_s38916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>
                                            <p:subSp spid="_x0000_s38917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8917">
                                            <p:subSp spid="_x0000_s38917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>
                                            <p:subSp spid="_x0000_s38918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8918">
                                            <p:subSp spid="_x0000_s38918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>
                                            <p:subSp spid="_x0000_s38919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8919">
                                            <p:subSp spid="_x0000_s38919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0" grpId="0" bldLvl="0" animBg="1" autoUpdateAnimBg="0"/>
      <p:bldP spid="3892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文本框 78"/>
          <p:cNvSpPr txBox="1"/>
          <p:nvPr/>
        </p:nvSpPr>
        <p:spPr>
          <a:xfrm>
            <a:off x="3923929" y="3429000"/>
            <a:ext cx="2123477" cy="873669"/>
          </a:xfrm>
          <a:prstGeom prst="rect">
            <a:avLst/>
          </a:prstGeom>
          <a:noFill/>
        </p:spPr>
        <p:txBody>
          <a:bodyPr wrap="none" lIns="68580" tIns="34290" rIns="68580" bIns="34290" rtlCol="0">
            <a:prstTxWarp prst="textArchUp">
              <a:avLst/>
            </a:prstTxWarp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5400" dirty="0" smtClean="0">
                <a:solidFill>
                  <a:schemeClr val="accent6">
                    <a:lumMod val="75000"/>
                  </a:schemeClr>
                </a:solidFill>
              </a:rPr>
              <a:t>谢    谢</a:t>
            </a:r>
            <a:endParaRPr lang="zh-CN" altLang="en-US" sz="54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5" name="Picture 3" descr="field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39278" y="3552395"/>
            <a:ext cx="9183278" cy="3332989"/>
          </a:xfrm>
          <a:prstGeom prst="rect">
            <a:avLst/>
          </a:prstGeom>
        </p:spPr>
      </p:pic>
      <p:pic>
        <p:nvPicPr>
          <p:cNvPr id="50" name="Picture 2" descr="C:\Users\Administrator\Desktop\兔子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5803901"/>
            <a:ext cx="800100" cy="1054100"/>
          </a:xfrm>
          <a:prstGeom prst="rect">
            <a:avLst/>
          </a:prstGeom>
          <a:noFill/>
        </p:spPr>
      </p:pic>
      <p:sp>
        <p:nvSpPr>
          <p:cNvPr id="9" name="Oval 21"/>
          <p:cNvSpPr>
            <a:spLocks noChangeArrowheads="1"/>
          </p:cNvSpPr>
          <p:nvPr/>
        </p:nvSpPr>
        <p:spPr bwMode="auto">
          <a:xfrm>
            <a:off x="5978452" y="1232595"/>
            <a:ext cx="574675" cy="770467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Oval 22"/>
          <p:cNvSpPr>
            <a:spLocks noChangeArrowheads="1"/>
          </p:cNvSpPr>
          <p:nvPr/>
        </p:nvSpPr>
        <p:spPr bwMode="auto">
          <a:xfrm>
            <a:off x="6116564" y="2091962"/>
            <a:ext cx="576263" cy="768351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Oval 23"/>
          <p:cNvSpPr>
            <a:spLocks noChangeArrowheads="1"/>
          </p:cNvSpPr>
          <p:nvPr/>
        </p:nvSpPr>
        <p:spPr bwMode="auto">
          <a:xfrm>
            <a:off x="7289726" y="3124895"/>
            <a:ext cx="577850" cy="770467"/>
          </a:xfrm>
          <a:prstGeom prst="ellipse">
            <a:avLst/>
          </a:prstGeom>
          <a:solidFill>
            <a:srgbClr val="D8AEA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Oval 24"/>
          <p:cNvSpPr>
            <a:spLocks noChangeArrowheads="1"/>
          </p:cNvSpPr>
          <p:nvPr/>
        </p:nvSpPr>
        <p:spPr bwMode="auto">
          <a:xfrm>
            <a:off x="7538964" y="2091962"/>
            <a:ext cx="576263" cy="768351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Oval 25"/>
          <p:cNvSpPr>
            <a:spLocks noChangeArrowheads="1"/>
          </p:cNvSpPr>
          <p:nvPr/>
        </p:nvSpPr>
        <p:spPr bwMode="auto">
          <a:xfrm>
            <a:off x="6786489" y="1617828"/>
            <a:ext cx="695325" cy="931333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Oval 26"/>
          <p:cNvSpPr>
            <a:spLocks noChangeArrowheads="1"/>
          </p:cNvSpPr>
          <p:nvPr/>
        </p:nvSpPr>
        <p:spPr bwMode="auto">
          <a:xfrm>
            <a:off x="6607102" y="2477195"/>
            <a:ext cx="852487" cy="1138767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Oval 27"/>
          <p:cNvSpPr>
            <a:spLocks noChangeArrowheads="1"/>
          </p:cNvSpPr>
          <p:nvPr/>
        </p:nvSpPr>
        <p:spPr bwMode="auto">
          <a:xfrm>
            <a:off x="6481689" y="2741780"/>
            <a:ext cx="174625" cy="232833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Oval 28"/>
          <p:cNvSpPr>
            <a:spLocks noChangeArrowheads="1"/>
          </p:cNvSpPr>
          <p:nvPr/>
        </p:nvSpPr>
        <p:spPr bwMode="auto">
          <a:xfrm>
            <a:off x="7365926" y="2536462"/>
            <a:ext cx="304800" cy="408517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Oval 29"/>
          <p:cNvSpPr>
            <a:spLocks noChangeArrowheads="1"/>
          </p:cNvSpPr>
          <p:nvPr/>
        </p:nvSpPr>
        <p:spPr bwMode="auto">
          <a:xfrm>
            <a:off x="8244408" y="2468894"/>
            <a:ext cx="400050" cy="535516"/>
          </a:xfrm>
          <a:prstGeom prst="ellipse">
            <a:avLst/>
          </a:prstGeom>
          <a:solidFill>
            <a:srgbClr val="B03896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Oval 30"/>
          <p:cNvSpPr>
            <a:spLocks noChangeArrowheads="1"/>
          </p:cNvSpPr>
          <p:nvPr/>
        </p:nvSpPr>
        <p:spPr bwMode="auto">
          <a:xfrm>
            <a:off x="7307189" y="1782928"/>
            <a:ext cx="461963" cy="615951"/>
          </a:xfrm>
          <a:prstGeom prst="ellipse">
            <a:avLst/>
          </a:prstGeom>
          <a:solidFill>
            <a:srgbClr val="A8CE5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Oval 31"/>
          <p:cNvSpPr>
            <a:spLocks noChangeArrowheads="1"/>
          </p:cNvSpPr>
          <p:nvPr/>
        </p:nvSpPr>
        <p:spPr bwMode="auto">
          <a:xfrm>
            <a:off x="7245276" y="1338428"/>
            <a:ext cx="463550" cy="620184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Oval 32"/>
          <p:cNvSpPr>
            <a:spLocks noChangeArrowheads="1"/>
          </p:cNvSpPr>
          <p:nvPr/>
        </p:nvSpPr>
        <p:spPr bwMode="auto">
          <a:xfrm>
            <a:off x="6480101" y="1956495"/>
            <a:ext cx="290512" cy="387351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Oval 35"/>
          <p:cNvSpPr>
            <a:spLocks noChangeArrowheads="1"/>
          </p:cNvSpPr>
          <p:nvPr/>
        </p:nvSpPr>
        <p:spPr bwMode="auto">
          <a:xfrm>
            <a:off x="6588224" y="356659"/>
            <a:ext cx="1041400" cy="1386416"/>
          </a:xfrm>
          <a:prstGeom prst="ellipse">
            <a:avLst/>
          </a:prstGeom>
          <a:solidFill>
            <a:srgbClr val="A9D25A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Oval 36"/>
          <p:cNvSpPr>
            <a:spLocks noChangeArrowheads="1"/>
          </p:cNvSpPr>
          <p:nvPr/>
        </p:nvSpPr>
        <p:spPr bwMode="auto">
          <a:xfrm>
            <a:off x="7812361" y="1316766"/>
            <a:ext cx="1042987" cy="1384300"/>
          </a:xfrm>
          <a:prstGeom prst="ellipse">
            <a:avLst/>
          </a:prstGeom>
          <a:solidFill>
            <a:srgbClr val="FBE22D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39"/>
          <p:cNvSpPr>
            <a:spLocks noEditPoints="1"/>
          </p:cNvSpPr>
          <p:nvPr/>
        </p:nvSpPr>
        <p:spPr bwMode="auto">
          <a:xfrm>
            <a:off x="8770864" y="2238013"/>
            <a:ext cx="157163" cy="241300"/>
          </a:xfrm>
          <a:custGeom>
            <a:avLst/>
            <a:gdLst>
              <a:gd name="T0" fmla="*/ 14 w 72"/>
              <a:gd name="T1" fmla="*/ 49 h 84"/>
              <a:gd name="T2" fmla="*/ 21 w 72"/>
              <a:gd name="T3" fmla="*/ 49 h 84"/>
              <a:gd name="T4" fmla="*/ 18 w 72"/>
              <a:gd name="T5" fmla="*/ 60 h 84"/>
              <a:gd name="T6" fmla="*/ 14 w 72"/>
              <a:gd name="T7" fmla="*/ 63 h 84"/>
              <a:gd name="T8" fmla="*/ 21 w 72"/>
              <a:gd name="T9" fmla="*/ 63 h 84"/>
              <a:gd name="T10" fmla="*/ 18 w 72"/>
              <a:gd name="T11" fmla="*/ 33 h 84"/>
              <a:gd name="T12" fmla="*/ 14 w 72"/>
              <a:gd name="T13" fmla="*/ 36 h 84"/>
              <a:gd name="T14" fmla="*/ 21 w 72"/>
              <a:gd name="T15" fmla="*/ 36 h 84"/>
              <a:gd name="T16" fmla="*/ 69 w 72"/>
              <a:gd name="T17" fmla="*/ 13 h 84"/>
              <a:gd name="T18" fmla="*/ 60 w 72"/>
              <a:gd name="T19" fmla="*/ 13 h 84"/>
              <a:gd name="T20" fmla="*/ 58 w 72"/>
              <a:gd name="T21" fmla="*/ 10 h 84"/>
              <a:gd name="T22" fmla="*/ 45 w 72"/>
              <a:gd name="T23" fmla="*/ 4 h 84"/>
              <a:gd name="T24" fmla="*/ 27 w 72"/>
              <a:gd name="T25" fmla="*/ 4 h 84"/>
              <a:gd name="T26" fmla="*/ 14 w 72"/>
              <a:gd name="T27" fmla="*/ 10 h 84"/>
              <a:gd name="T28" fmla="*/ 12 w 72"/>
              <a:gd name="T29" fmla="*/ 13 h 84"/>
              <a:gd name="T30" fmla="*/ 0 w 72"/>
              <a:gd name="T31" fmla="*/ 16 h 84"/>
              <a:gd name="T32" fmla="*/ 3 w 72"/>
              <a:gd name="T33" fmla="*/ 84 h 84"/>
              <a:gd name="T34" fmla="*/ 72 w 72"/>
              <a:gd name="T35" fmla="*/ 81 h 84"/>
              <a:gd name="T36" fmla="*/ 69 w 72"/>
              <a:gd name="T37" fmla="*/ 13 h 84"/>
              <a:gd name="T38" fmla="*/ 30 w 72"/>
              <a:gd name="T39" fmla="*/ 6 h 84"/>
              <a:gd name="T40" fmla="*/ 42 w 72"/>
              <a:gd name="T41" fmla="*/ 6 h 84"/>
              <a:gd name="T42" fmla="*/ 28 w 72"/>
              <a:gd name="T43" fmla="*/ 10 h 84"/>
              <a:gd name="T44" fmla="*/ 16 w 72"/>
              <a:gd name="T45" fmla="*/ 13 h 84"/>
              <a:gd name="T46" fmla="*/ 56 w 72"/>
              <a:gd name="T47" fmla="*/ 13 h 84"/>
              <a:gd name="T48" fmla="*/ 16 w 72"/>
              <a:gd name="T49" fmla="*/ 19 h 84"/>
              <a:gd name="T50" fmla="*/ 66 w 72"/>
              <a:gd name="T51" fmla="*/ 78 h 84"/>
              <a:gd name="T52" fmla="*/ 7 w 72"/>
              <a:gd name="T53" fmla="*/ 78 h 84"/>
              <a:gd name="T54" fmla="*/ 12 w 72"/>
              <a:gd name="T55" fmla="*/ 19 h 84"/>
              <a:gd name="T56" fmla="*/ 14 w 72"/>
              <a:gd name="T57" fmla="*/ 23 h 84"/>
              <a:gd name="T58" fmla="*/ 60 w 72"/>
              <a:gd name="T59" fmla="*/ 21 h 84"/>
              <a:gd name="T60" fmla="*/ 66 w 72"/>
              <a:gd name="T61" fmla="*/ 19 h 84"/>
              <a:gd name="T62" fmla="*/ 54 w 72"/>
              <a:gd name="T63" fmla="*/ 34 h 84"/>
              <a:gd name="T64" fmla="*/ 27 w 72"/>
              <a:gd name="T65" fmla="*/ 34 h 84"/>
              <a:gd name="T66" fmla="*/ 27 w 72"/>
              <a:gd name="T67" fmla="*/ 38 h 84"/>
              <a:gd name="T68" fmla="*/ 56 w 72"/>
              <a:gd name="T69" fmla="*/ 36 h 84"/>
              <a:gd name="T70" fmla="*/ 54 w 72"/>
              <a:gd name="T71" fmla="*/ 61 h 84"/>
              <a:gd name="T72" fmla="*/ 27 w 72"/>
              <a:gd name="T73" fmla="*/ 61 h 84"/>
              <a:gd name="T74" fmla="*/ 27 w 72"/>
              <a:gd name="T75" fmla="*/ 65 h 84"/>
              <a:gd name="T76" fmla="*/ 56 w 72"/>
              <a:gd name="T77" fmla="*/ 63 h 84"/>
              <a:gd name="T78" fmla="*/ 54 w 72"/>
              <a:gd name="T79" fmla="*/ 48 h 84"/>
              <a:gd name="T80" fmla="*/ 27 w 72"/>
              <a:gd name="T81" fmla="*/ 48 h 84"/>
              <a:gd name="T82" fmla="*/ 27 w 72"/>
              <a:gd name="T83" fmla="*/ 51 h 84"/>
              <a:gd name="T84" fmla="*/ 56 w 72"/>
              <a:gd name="T85" fmla="*/ 49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" h="84">
                <a:moveTo>
                  <a:pt x="18" y="46"/>
                </a:moveTo>
                <a:cubicBezTo>
                  <a:pt x="16" y="46"/>
                  <a:pt x="14" y="48"/>
                  <a:pt x="14" y="49"/>
                </a:cubicBezTo>
                <a:cubicBezTo>
                  <a:pt x="14" y="51"/>
                  <a:pt x="16" y="53"/>
                  <a:pt x="18" y="53"/>
                </a:cubicBezTo>
                <a:cubicBezTo>
                  <a:pt x="19" y="53"/>
                  <a:pt x="21" y="51"/>
                  <a:pt x="21" y="49"/>
                </a:cubicBezTo>
                <a:cubicBezTo>
                  <a:pt x="21" y="48"/>
                  <a:pt x="19" y="46"/>
                  <a:pt x="18" y="46"/>
                </a:cubicBezTo>
                <a:close/>
                <a:moveTo>
                  <a:pt x="18" y="60"/>
                </a:moveTo>
                <a:cubicBezTo>
                  <a:pt x="18" y="60"/>
                  <a:pt x="18" y="60"/>
                  <a:pt x="18" y="60"/>
                </a:cubicBezTo>
                <a:cubicBezTo>
                  <a:pt x="16" y="60"/>
                  <a:pt x="14" y="61"/>
                  <a:pt x="14" y="63"/>
                </a:cubicBezTo>
                <a:cubicBezTo>
                  <a:pt x="14" y="65"/>
                  <a:pt x="16" y="66"/>
                  <a:pt x="18" y="66"/>
                </a:cubicBezTo>
                <a:cubicBezTo>
                  <a:pt x="19" y="66"/>
                  <a:pt x="21" y="65"/>
                  <a:pt x="21" y="63"/>
                </a:cubicBezTo>
                <a:cubicBezTo>
                  <a:pt x="21" y="61"/>
                  <a:pt x="19" y="60"/>
                  <a:pt x="18" y="60"/>
                </a:cubicBezTo>
                <a:close/>
                <a:moveTo>
                  <a:pt x="18" y="33"/>
                </a:moveTo>
                <a:cubicBezTo>
                  <a:pt x="18" y="33"/>
                  <a:pt x="18" y="33"/>
                  <a:pt x="18" y="33"/>
                </a:cubicBezTo>
                <a:cubicBezTo>
                  <a:pt x="16" y="33"/>
                  <a:pt x="14" y="34"/>
                  <a:pt x="14" y="36"/>
                </a:cubicBezTo>
                <a:cubicBezTo>
                  <a:pt x="14" y="38"/>
                  <a:pt x="16" y="39"/>
                  <a:pt x="18" y="39"/>
                </a:cubicBezTo>
                <a:cubicBezTo>
                  <a:pt x="19" y="39"/>
                  <a:pt x="21" y="38"/>
                  <a:pt x="21" y="36"/>
                </a:cubicBezTo>
                <a:cubicBezTo>
                  <a:pt x="21" y="34"/>
                  <a:pt x="19" y="33"/>
                  <a:pt x="18" y="33"/>
                </a:cubicBezTo>
                <a:close/>
                <a:moveTo>
                  <a:pt x="69" y="13"/>
                </a:moveTo>
                <a:cubicBezTo>
                  <a:pt x="69" y="13"/>
                  <a:pt x="69" y="13"/>
                  <a:pt x="69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0"/>
                  <a:pt x="59" y="10"/>
                  <a:pt x="5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7"/>
                  <a:pt x="46" y="5"/>
                  <a:pt x="45" y="4"/>
                </a:cubicBezTo>
                <a:cubicBezTo>
                  <a:pt x="43" y="1"/>
                  <a:pt x="39" y="0"/>
                  <a:pt x="36" y="0"/>
                </a:cubicBezTo>
                <a:cubicBezTo>
                  <a:pt x="33" y="0"/>
                  <a:pt x="30" y="1"/>
                  <a:pt x="27" y="4"/>
                </a:cubicBezTo>
                <a:cubicBezTo>
                  <a:pt x="26" y="5"/>
                  <a:pt x="25" y="7"/>
                  <a:pt x="2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2" y="10"/>
                  <a:pt x="12" y="11"/>
                </a:cubicBezTo>
                <a:cubicBezTo>
                  <a:pt x="12" y="13"/>
                  <a:pt x="12" y="13"/>
                  <a:pt x="12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2" y="13"/>
                  <a:pt x="0" y="15"/>
                  <a:pt x="0" y="16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2"/>
                  <a:pt x="2" y="84"/>
                  <a:pt x="3" y="84"/>
                </a:cubicBezTo>
                <a:cubicBezTo>
                  <a:pt x="69" y="84"/>
                  <a:pt x="69" y="84"/>
                  <a:pt x="69" y="84"/>
                </a:cubicBezTo>
                <a:cubicBezTo>
                  <a:pt x="70" y="84"/>
                  <a:pt x="72" y="82"/>
                  <a:pt x="72" y="81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15"/>
                  <a:pt x="70" y="13"/>
                  <a:pt x="69" y="13"/>
                </a:cubicBezTo>
                <a:close/>
                <a:moveTo>
                  <a:pt x="30" y="6"/>
                </a:moveTo>
                <a:cubicBezTo>
                  <a:pt x="30" y="6"/>
                  <a:pt x="30" y="6"/>
                  <a:pt x="30" y="6"/>
                </a:cubicBezTo>
                <a:cubicBezTo>
                  <a:pt x="31" y="5"/>
                  <a:pt x="34" y="4"/>
                  <a:pt x="36" y="4"/>
                </a:cubicBezTo>
                <a:cubicBezTo>
                  <a:pt x="38" y="4"/>
                  <a:pt x="41" y="5"/>
                  <a:pt x="42" y="6"/>
                </a:cubicBezTo>
                <a:cubicBezTo>
                  <a:pt x="43" y="7"/>
                  <a:pt x="44" y="8"/>
                  <a:pt x="44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8"/>
                  <a:pt x="29" y="7"/>
                  <a:pt x="30" y="6"/>
                </a:cubicBezTo>
                <a:close/>
                <a:moveTo>
                  <a:pt x="16" y="13"/>
                </a:moveTo>
                <a:cubicBezTo>
                  <a:pt x="16" y="13"/>
                  <a:pt x="16" y="13"/>
                  <a:pt x="16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9"/>
                  <a:pt x="56" y="19"/>
                  <a:pt x="5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3"/>
                  <a:pt x="16" y="13"/>
                  <a:pt x="16" y="13"/>
                </a:cubicBezTo>
                <a:close/>
                <a:moveTo>
                  <a:pt x="66" y="78"/>
                </a:moveTo>
                <a:cubicBezTo>
                  <a:pt x="66" y="78"/>
                  <a:pt x="66" y="78"/>
                  <a:pt x="66" y="78"/>
                </a:cubicBezTo>
                <a:cubicBezTo>
                  <a:pt x="7" y="78"/>
                  <a:pt x="7" y="78"/>
                  <a:pt x="7" y="78"/>
                </a:cubicBezTo>
                <a:cubicBezTo>
                  <a:pt x="7" y="19"/>
                  <a:pt x="7" y="19"/>
                  <a:pt x="7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2"/>
                  <a:pt x="13" y="23"/>
                  <a:pt x="14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9" y="23"/>
                  <a:pt x="60" y="22"/>
                  <a:pt x="60" y="21"/>
                </a:cubicBezTo>
                <a:cubicBezTo>
                  <a:pt x="60" y="19"/>
                  <a:pt x="60" y="19"/>
                  <a:pt x="60" y="19"/>
                </a:cubicBezTo>
                <a:cubicBezTo>
                  <a:pt x="66" y="19"/>
                  <a:pt x="66" y="19"/>
                  <a:pt x="66" y="19"/>
                </a:cubicBezTo>
                <a:cubicBezTo>
                  <a:pt x="66" y="78"/>
                  <a:pt x="66" y="78"/>
                  <a:pt x="66" y="78"/>
                </a:cubicBezTo>
                <a:close/>
                <a:moveTo>
                  <a:pt x="54" y="34"/>
                </a:moveTo>
                <a:cubicBezTo>
                  <a:pt x="54" y="34"/>
                  <a:pt x="54" y="34"/>
                  <a:pt x="54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6" y="34"/>
                  <a:pt x="25" y="35"/>
                  <a:pt x="25" y="36"/>
                </a:cubicBezTo>
                <a:cubicBezTo>
                  <a:pt x="25" y="37"/>
                  <a:pt x="26" y="38"/>
                  <a:pt x="27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5" y="38"/>
                  <a:pt x="56" y="37"/>
                  <a:pt x="56" y="36"/>
                </a:cubicBezTo>
                <a:cubicBezTo>
                  <a:pt x="56" y="35"/>
                  <a:pt x="55" y="34"/>
                  <a:pt x="54" y="34"/>
                </a:cubicBezTo>
                <a:close/>
                <a:moveTo>
                  <a:pt x="54" y="61"/>
                </a:moveTo>
                <a:cubicBezTo>
                  <a:pt x="54" y="61"/>
                  <a:pt x="54" y="61"/>
                  <a:pt x="54" y="61"/>
                </a:cubicBezTo>
                <a:cubicBezTo>
                  <a:pt x="27" y="61"/>
                  <a:pt x="27" y="61"/>
                  <a:pt x="27" y="61"/>
                </a:cubicBezTo>
                <a:cubicBezTo>
                  <a:pt x="26" y="61"/>
                  <a:pt x="25" y="62"/>
                  <a:pt x="25" y="63"/>
                </a:cubicBezTo>
                <a:cubicBezTo>
                  <a:pt x="25" y="64"/>
                  <a:pt x="26" y="65"/>
                  <a:pt x="27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5" y="65"/>
                  <a:pt x="56" y="64"/>
                  <a:pt x="56" y="63"/>
                </a:cubicBezTo>
                <a:cubicBezTo>
                  <a:pt x="56" y="62"/>
                  <a:pt x="55" y="61"/>
                  <a:pt x="54" y="61"/>
                </a:cubicBezTo>
                <a:close/>
                <a:moveTo>
                  <a:pt x="54" y="48"/>
                </a:moveTo>
                <a:cubicBezTo>
                  <a:pt x="54" y="48"/>
                  <a:pt x="54" y="48"/>
                  <a:pt x="54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6" y="48"/>
                  <a:pt x="25" y="48"/>
                  <a:pt x="25" y="49"/>
                </a:cubicBezTo>
                <a:cubicBezTo>
                  <a:pt x="25" y="51"/>
                  <a:pt x="26" y="51"/>
                  <a:pt x="27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55" y="51"/>
                  <a:pt x="56" y="51"/>
                  <a:pt x="56" y="49"/>
                </a:cubicBezTo>
                <a:cubicBezTo>
                  <a:pt x="56" y="48"/>
                  <a:pt x="55" y="48"/>
                  <a:pt x="54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04 0.01759 C -0.05638 0.01134 -0.05586 0.00416 -0.05938 -0.00463 C -0.06029 -0.00671 -0.06159 -0.0081 -0.0625 -0.01019 C -0.06706 -0.0206 -0.06836 -0.03033 -0.075 -0.03611 C -0.08464 -0.03033 -0.09271 -0.02685 -0.1 -0.01389 C -0.10195 -0.00324 -0.10039 0.00926 -0.10313 0.01944 C -0.10404 0.02291 -0.10938 0.02315 -0.10938 0.02338 C -0.11498 0.02199 -0.1207 0.02222 -0.12604 0.01944 C -0.12722 0.01875 -0.12761 0.01597 -0.12813 0.01389 C -0.13307 -0.00671 -0.12266 0.02407 -0.13333 -0.00463 C -0.13477 -0.00857 -0.13503 -0.01366 -0.13646 -0.01759 C -0.13867 -0.02338 -0.14154 -0.02847 -0.14375 -0.03426 C -0.1444 -0.03611 -0.14466 -0.03912 -0.14583 -0.03982 C -0.15013 -0.04236 -0.14805 -0.04051 -0.15208 -0.04537 C -0.16315 -0.04468 -0.17435 -0.04584 -0.18542 -0.04352 C -0.18672 -0.04329 -0.18724 -0.04005 -0.1875 -0.03796 C -0.18841 -0.02871 -0.18737 -0.01921 -0.18854 -0.01019 C -0.18906 -0.00579 -0.19128 -0.00278 -0.19271 0.00092 C -0.1957 0.00879 -0.19623 0.01643 -0.2 0.02315 C -0.20169 0.03241 -0.20534 0.0368 -0.21042 0.03981 C -0.21862 0.03773 -0.22214 0.03704 -0.22917 0.0287 C -0.23125 0.02616 -0.23542 0.02129 -0.23542 0.02153 C -0.23685 0.01759 -0.23815 0.01389 -0.23958 0.01018 C -0.24505 -0.00417 -0.24219 -0.02477 -0.25104 -0.03611 C -0.25404 -0.03982 -0.25599 -0.04028 -0.25938 -0.04167 C -0.26914 -0.04097 -0.27891 -0.04213 -0.28854 -0.03982 C -0.29219 -0.03889 -0.2918 -0.03056 -0.29271 -0.02685 C -0.29518 -0.0169 -0.29857 -0.01412 -0.30208 -0.00463 C -0.30352 -0.00093 -0.3043 0.0037 -0.30625 0.00648 C -0.31133 0.01342 -0.31693 0.01597 -0.32292 0.01944 C -0.32852 0.02268 -0.33281 0.03079 -0.33854 0.03426 C -0.34037 0.03403 -0.34974 0.0331 -0.35313 0.03055 C -0.35625 0.02824 -0.35768 0.025 -0.36146 0.025 " pathEditMode="relative" rAng="0" ptsTypes="ffffffffffffffffffffffffffffffffA">
                                      <p:cBhvr>
                                        <p:cTn id="30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" y="-2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autoRev="1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37" dur="150" fill="hold"/>
                                        <p:tgtEl>
                                          <p:spTgt spid="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autoRev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44" dur="150" fill="hold"/>
                                        <p:tgtEl>
                                          <p:spTgt spid="2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mph" presetSubtype="0" autoRev="1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55" dur="15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62" dur="15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69" dur="150" fill="hold"/>
                                        <p:tgtEl>
                                          <p:spTgt spid="1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mph" presetSubtype="0" autoRev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76" dur="1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" presetClass="emph" presetSubtype="0" autoRev="1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83" dur="15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90" dur="15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97" dur="150" fill="hold"/>
                                        <p:tgtEl>
                                          <p:spTgt spid="2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6" presetClass="emph" presetSubtype="0" autoRev="1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104" dur="15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6" presetClass="emph" presetSubtype="0" autoRev="1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11" dur="15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118" dur="15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6" presetClass="emph" presetSubtype="0" autoRev="1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125" dur="15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132" dur="15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9" grpId="0" bldLvl="0" animBg="1"/>
      <p:bldP spid="9" grpId="1" bldLvl="0" animBg="1"/>
      <p:bldP spid="10" grpId="0" bldLvl="0" animBg="1"/>
      <p:bldP spid="10" grpId="1" bldLvl="0" animBg="1"/>
      <p:bldP spid="11" grpId="0" bldLvl="0" animBg="1"/>
      <p:bldP spid="11" grpId="1" bldLvl="0" animBg="1"/>
      <p:bldP spid="12" grpId="0" bldLvl="0" animBg="1"/>
      <p:bldP spid="12" grpId="1" bldLvl="0" animBg="1"/>
      <p:bldP spid="13" grpId="0" bldLvl="0" animBg="1"/>
      <p:bldP spid="13" grpId="1" bldLvl="0" animBg="1"/>
      <p:bldP spid="14" grpId="0" bldLvl="0" animBg="1"/>
      <p:bldP spid="14" grpId="1" bldLvl="0" animBg="1"/>
      <p:bldP spid="15" grpId="0" bldLvl="0" animBg="1"/>
      <p:bldP spid="15" grpId="1" bldLvl="0" animBg="1"/>
      <p:bldP spid="16" grpId="0" bldLvl="0" animBg="1"/>
      <p:bldP spid="16" grpId="1" bldLvl="0" animBg="1"/>
      <p:bldP spid="17" grpId="0" bldLvl="0" animBg="1"/>
      <p:bldP spid="17" grpId="1" bldLvl="0" animBg="1"/>
      <p:bldP spid="18" grpId="0" bldLvl="0" animBg="1"/>
      <p:bldP spid="18" grpId="1" bldLvl="0" animBg="1"/>
      <p:bldP spid="19" grpId="0" bldLvl="0" animBg="1"/>
      <p:bldP spid="19" grpId="1" bldLvl="0" animBg="1"/>
      <p:bldP spid="20" grpId="0" bldLvl="0" animBg="1"/>
      <p:bldP spid="20" grpId="1" bldLvl="0" animBg="1"/>
      <p:bldP spid="23" grpId="0" bldLvl="0" animBg="1"/>
      <p:bldP spid="23" grpId="1" bldLvl="0" animBg="1"/>
      <p:bldP spid="24" grpId="0" bldLvl="0" animBg="1"/>
      <p:bldP spid="24" grpId="1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Text Box 3"/>
          <p:cNvSpPr txBox="1">
            <a:spLocks noChangeArrowheads="1"/>
          </p:cNvSpPr>
          <p:nvPr/>
        </p:nvSpPr>
        <p:spPr bwMode="auto">
          <a:xfrm>
            <a:off x="971600" y="188640"/>
            <a:ext cx="525621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九年级数学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·</a:t>
            </a:r>
            <a:r>
              <a:rPr lang="zh-CN" altLang="en-US" sz="2800" b="1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下    新课标</a:t>
            </a:r>
            <a:r>
              <a:rPr lang="en-US" altLang="zh-CN" sz="2800" b="1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[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人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]</a:t>
            </a:r>
            <a:endParaRPr lang="zh-CN" altLang="en-US" sz="3200" b="1" dirty="0">
              <a:solidFill>
                <a:srgbClr val="CC0000"/>
              </a:solidFill>
              <a:latin typeface="Calibri" panose="020F0502020204030204" charset="0"/>
              <a:ea typeface="楷体_GB2312" pitchFamily="49" charset="-122"/>
            </a:endParaRPr>
          </a:p>
        </p:txBody>
      </p:sp>
      <p:sp>
        <p:nvSpPr>
          <p:cNvPr id="12294" name="TextBox 16"/>
          <p:cNvSpPr txBox="1">
            <a:spLocks noChangeArrowheads="1"/>
          </p:cNvSpPr>
          <p:nvPr/>
        </p:nvSpPr>
        <p:spPr bwMode="auto">
          <a:xfrm>
            <a:off x="1403648" y="1340768"/>
            <a:ext cx="583242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CC0000"/>
                </a:solidFill>
                <a:latin typeface="Calibri" panose="020F0502020204030204" charset="0"/>
              </a:rPr>
              <a:t>第二十六章       反比例函数</a:t>
            </a:r>
            <a:endParaRPr lang="zh-CN" altLang="en-US" sz="3200" b="1" dirty="0">
              <a:solidFill>
                <a:srgbClr val="CC0000"/>
              </a:solidFill>
              <a:latin typeface="Calibri" panose="020F0502020204030204" charset="0"/>
            </a:endParaRPr>
          </a:p>
        </p:txBody>
      </p:sp>
      <p:grpSp>
        <p:nvGrpSpPr>
          <p:cNvPr id="2" name="Group 4"/>
          <p:cNvGrpSpPr/>
          <p:nvPr/>
        </p:nvGrpSpPr>
        <p:grpSpPr bwMode="auto">
          <a:xfrm>
            <a:off x="1403350" y="5300663"/>
            <a:ext cx="2016125" cy="1009650"/>
            <a:chOff x="340" y="3022"/>
            <a:chExt cx="1270" cy="636"/>
          </a:xfrm>
        </p:grpSpPr>
        <p:sp>
          <p:nvSpPr>
            <p:cNvPr id="12297" name="Oval 5"/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12298" name="Rectangle 6">
              <a:hlinkClick r:id="rId2" tooltip="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 </a:t>
              </a:r>
              <a:r>
                <a:rPr lang="zh-CN" altLang="en-US" sz="28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学习新知</a:t>
              </a:r>
              <a:endPara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Group 7"/>
          <p:cNvGrpSpPr/>
          <p:nvPr/>
        </p:nvGrpSpPr>
        <p:grpSpPr bwMode="auto">
          <a:xfrm>
            <a:off x="4932363" y="5229225"/>
            <a:ext cx="2160587" cy="1009650"/>
            <a:chOff x="2018" y="2976"/>
            <a:chExt cx="1361" cy="636"/>
          </a:xfrm>
        </p:grpSpPr>
        <p:sp>
          <p:nvSpPr>
            <p:cNvPr id="12300" name="Oval 8"/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12301" name="Rectangle 9">
              <a:hlinkClick r:id="rId3" tooltip="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检测反馈</a:t>
              </a:r>
              <a:endPara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251520" y="3212976"/>
            <a:ext cx="803525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26.2  </a:t>
            </a:r>
            <a:r>
              <a:rPr lang="zh-CN" alt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实际问题与反比例函数</a:t>
            </a:r>
            <a:r>
              <a:rPr lang="zh-CN" alt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（</a:t>
            </a:r>
            <a:r>
              <a:rPr lang="zh-CN" alt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第</a:t>
            </a:r>
            <a:r>
              <a:rPr lang="en-US" altLang="zh-CN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  <a:r>
              <a:rPr lang="zh-CN" alt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课时）</a:t>
            </a:r>
            <a:endParaRPr lang="zh-CN" altLang="en-US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5" name="AutoShape 11" descr="[T0T9JKJ7@0M8OK29719M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 sz="3200"/>
          </a:p>
        </p:txBody>
      </p:sp>
      <p:sp>
        <p:nvSpPr>
          <p:cNvPr id="16396" name="AutoShape 12" descr="[T0T9JKJ7@0M8OK29719M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 sz="3200"/>
          </a:p>
        </p:txBody>
      </p:sp>
      <p:grpSp>
        <p:nvGrpSpPr>
          <p:cNvPr id="16399" name="Group 4"/>
          <p:cNvGrpSpPr/>
          <p:nvPr/>
        </p:nvGrpSpPr>
        <p:grpSpPr bwMode="auto">
          <a:xfrm>
            <a:off x="6328728" y="812800"/>
            <a:ext cx="2592387" cy="1008063"/>
            <a:chOff x="0" y="0"/>
            <a:chExt cx="1633" cy="635"/>
          </a:xfrm>
        </p:grpSpPr>
        <p:pic>
          <p:nvPicPr>
            <p:cNvPr id="16400" name="Picture 5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01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CC0000"/>
                  </a:solidFill>
                  <a:ea typeface="黑体" panose="02010609060101010101" pitchFamily="2" charset="-122"/>
                </a:rPr>
                <a:t>学 习 新 知</a:t>
              </a:r>
              <a:endParaRPr lang="zh-CN" altLang="en-US" sz="3200" b="1">
                <a:solidFill>
                  <a:srgbClr val="CC0000"/>
                </a:solidFill>
                <a:ea typeface="黑体" panose="02010609060101010101" pitchFamily="2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899592" y="116632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知识回顾</a:t>
            </a:r>
            <a:endParaRPr lang="zh-CN" altLang="en-US" sz="32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1520" y="1052736"/>
            <a:ext cx="871296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/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i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我们学习了反比例函数的哪些内容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lang="en-US" altLang="zh-CN" sz="2800" dirty="0" smtClean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eaLnBrk="0" hangingPunct="0"/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完成下列填空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:</a:t>
            </a:r>
            <a:endParaRPr lang="en-US" altLang="zh-CN" sz="2800" dirty="0" smtClean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eaLnBrk="0" hangingPunct="0"/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反比例函数的定义是</a:t>
            </a:r>
            <a:r>
              <a:rPr lang="zh-CN" altLang="en-US" sz="2800" i="1" u="sng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　　</a:t>
            </a:r>
            <a:r>
              <a:rPr lang="en-US" altLang="zh-CN" sz="2800" i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NEU-BZ-S92 Western"/>
              </a:rPr>
              <a:t>.</a:t>
            </a:r>
            <a:r>
              <a:rPr lang="en-US" altLang="zh-CN" sz="2800" i="1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NEU-BZ-S92 Western"/>
              </a:rPr>
              <a:t> </a:t>
            </a:r>
            <a:endParaRPr lang="en-US" altLang="zh-CN" sz="2800" dirty="0" smtClean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eaLnBrk="0" hangingPunct="0"/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反比例函数的图象是</a:t>
            </a:r>
            <a:r>
              <a:rPr lang="zh-CN" altLang="en-US" sz="2800" i="1" u="sng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　　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，当</a:t>
            </a: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&gt;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时，</a:t>
            </a:r>
            <a:r>
              <a:rPr lang="zh-CN" altLang="en-US" sz="2800" i="1" u="sng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 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;</a:t>
            </a:r>
            <a:endParaRPr lang="en-US" altLang="zh-CN" sz="2800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方正书宋_GBK"/>
            </a:endParaRPr>
          </a:p>
          <a:p>
            <a:pPr lvl="0" eaLnBrk="0" hangingPunct="0"/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当</a:t>
            </a: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&lt;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时，</a:t>
            </a:r>
            <a:r>
              <a:rPr lang="zh-CN" altLang="en-US" sz="2800" i="1" u="sng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　　　　　　</a:t>
            </a:r>
            <a:r>
              <a:rPr lang="en-US" altLang="zh-CN" sz="2800" i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NEU-BZ-S92 Western"/>
              </a:rPr>
              <a:t>.</a:t>
            </a:r>
            <a:r>
              <a:rPr lang="en-US" altLang="zh-CN" sz="2800" i="1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NEU-BZ-S92 Western"/>
              </a:rPr>
              <a:t> </a:t>
            </a:r>
            <a:endParaRPr lang="en-US" altLang="zh-CN" sz="2800" dirty="0" smtClean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eaLnBrk="0" hangingPunct="0"/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待定系数法求反比例函数解析式的步骤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:</a:t>
            </a:r>
            <a:r>
              <a:rPr lang="zh-CN" altLang="en-US" sz="2800" i="1" u="sng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    </a:t>
            </a:r>
            <a:r>
              <a:rPr lang="en-US" altLang="zh-CN" sz="2800" i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NEU-BZ-S92 Western"/>
              </a:rPr>
              <a:t>.</a:t>
            </a:r>
            <a:r>
              <a:rPr lang="en-US" altLang="zh-CN" sz="2800" i="1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NEU-BZ-S92 Western"/>
              </a:rPr>
              <a:t> </a:t>
            </a:r>
            <a:endParaRPr lang="en-US" altLang="zh-CN" sz="2800" dirty="0" smtClean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3528" y="3933056"/>
            <a:ext cx="80648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i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前面学习了一次函数、二次函数，类比前面的学习过程，我们将继续探究什么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基本方法有哪些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lang="zh-CN" altLang="en-US" sz="2800" dirty="0"/>
          </a:p>
        </p:txBody>
      </p:sp>
      <p:sp>
        <p:nvSpPr>
          <p:cNvPr id="11" name="矩形 10"/>
          <p:cNvSpPr/>
          <p:nvPr/>
        </p:nvSpPr>
        <p:spPr>
          <a:xfrm>
            <a:off x="323215" y="5157470"/>
            <a:ext cx="6361430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i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在实际问题中建立函数模型，求解函数解析式的关键是什么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lang="zh-CN" altLang="en-US" sz="2800" dirty="0"/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79512" y="332656"/>
            <a:ext cx="8640960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   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市煤气公司要在地下修建一个容积为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kumimoji="0" lang="en-US" altLang="zh-CN" sz="24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4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的圆柱形煤气储存室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储存室的底面积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单位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: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4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与其深度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单位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: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有怎样的函数关系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公司决定把储存室的底面积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定为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4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，施工队施工时应该向地下掘进多深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当施工队按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中的计划，掘进到地下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时，公司临时改变计划，把储存室的深度改为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，相应地，储存室的底面积应该改为多少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结果保留小数点后两位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99592" y="188640"/>
            <a:ext cx="723275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endParaRPr lang="zh-CN" altLang="en-US" sz="3200" dirty="0"/>
          </a:p>
        </p:txBody>
      </p:sp>
      <p:sp>
        <p:nvSpPr>
          <p:cNvPr id="10" name="矩形 9"/>
          <p:cNvSpPr/>
          <p:nvPr/>
        </p:nvSpPr>
        <p:spPr>
          <a:xfrm>
            <a:off x="179512" y="3789040"/>
            <a:ext cx="64807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dirty="0" smtClean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书宋_GBK"/>
              </a:rPr>
              <a:t>（</a:t>
            </a:r>
            <a:r>
              <a:rPr lang="en-US" altLang="zh-CN" sz="2400" dirty="0" smtClean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书宋_GBK"/>
              </a:rPr>
              <a:t>1</a:t>
            </a:r>
            <a:r>
              <a:rPr lang="zh-CN" altLang="en-US" sz="2400" dirty="0" smtClean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书宋_GBK"/>
              </a:rPr>
              <a:t>）圆柱的体积公式是什么</a:t>
            </a:r>
            <a:r>
              <a:rPr lang="en-US" altLang="zh-CN" sz="24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lang="en-US" altLang="zh-CN" sz="2400" dirty="0" smtClean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3528" y="4221088"/>
            <a:ext cx="73448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/>
            <a:r>
              <a:rPr lang="en-US" altLang="zh-CN" sz="2400" dirty="0" smtClean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书宋_GBK"/>
              </a:rPr>
              <a:t>(</a:t>
            </a:r>
            <a:r>
              <a:rPr lang="en-US" altLang="zh-CN" sz="2400" dirty="0" smtClean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dirty="0" smtClean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书宋_GBK"/>
              </a:rPr>
              <a:t>)</a:t>
            </a:r>
            <a:r>
              <a:rPr lang="zh-CN" altLang="en-US" sz="2400" dirty="0" smtClean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书宋_GBK"/>
              </a:rPr>
              <a:t>问题中有哪些量</a:t>
            </a:r>
            <a:r>
              <a:rPr lang="en-US" altLang="zh-CN" sz="2400" dirty="0" smtClean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书宋_GBK"/>
              </a:rPr>
              <a:t>?</a:t>
            </a:r>
            <a:r>
              <a:rPr lang="zh-CN" altLang="en-US" sz="2400" dirty="0" smtClean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书宋_GBK"/>
              </a:rPr>
              <a:t>哪些量是常量</a:t>
            </a:r>
            <a:r>
              <a:rPr lang="en-US" altLang="zh-CN" sz="2400" dirty="0" smtClean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书宋_GBK"/>
              </a:rPr>
              <a:t>?</a:t>
            </a:r>
            <a:r>
              <a:rPr lang="zh-CN" altLang="en-US" sz="2400" dirty="0" smtClean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书宋_GBK"/>
              </a:rPr>
              <a:t>哪些量是变量</a:t>
            </a:r>
            <a:r>
              <a:rPr lang="en-US" altLang="zh-CN" sz="2400" dirty="0" smtClean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书宋_GBK"/>
              </a:rPr>
              <a:t>?</a:t>
            </a:r>
            <a:endParaRPr lang="en-US" altLang="zh-CN" sz="2400" dirty="0" smtClean="0">
              <a:solidFill>
                <a:srgbClr val="FF33CC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3528" y="4653136"/>
            <a:ext cx="76328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/>
            <a:r>
              <a:rPr lang="en-US" altLang="zh-CN" sz="2400" dirty="0" smtClean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书宋_GBK"/>
              </a:rPr>
              <a:t>(</a:t>
            </a:r>
            <a:r>
              <a:rPr lang="en-US" altLang="zh-CN" sz="2400" dirty="0" smtClean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dirty="0" smtClean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书宋_GBK"/>
              </a:rPr>
              <a:t>)</a:t>
            </a:r>
            <a:r>
              <a:rPr lang="zh-CN" altLang="en-US" sz="2400" dirty="0" smtClean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书宋_GBK"/>
              </a:rPr>
              <a:t>常量和变量之间存在着什么等量关系</a:t>
            </a:r>
            <a:r>
              <a:rPr lang="en-US" altLang="zh-CN" sz="2400" dirty="0" smtClean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书宋_GBK"/>
              </a:rPr>
              <a:t>?</a:t>
            </a:r>
            <a:endParaRPr lang="en-US" altLang="zh-CN" sz="2400" dirty="0" smtClean="0">
              <a:solidFill>
                <a:srgbClr val="FF33CC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3528" y="5085184"/>
            <a:ext cx="84969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/>
            <a:r>
              <a:rPr lang="en-US" altLang="zh-CN" sz="2400" dirty="0" smtClean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书宋_GBK"/>
              </a:rPr>
              <a:t>(</a:t>
            </a:r>
            <a:r>
              <a:rPr lang="en-US" altLang="zh-CN" sz="2400" dirty="0" smtClean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2400" dirty="0" smtClean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书宋_GBK"/>
              </a:rPr>
              <a:t>)</a:t>
            </a:r>
            <a:r>
              <a:rPr lang="zh-CN" altLang="en-US" sz="2400" dirty="0" smtClean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书宋_GBK"/>
              </a:rPr>
              <a:t>当圆柱体的体积不变时，底面积和高有怎样的函数关系</a:t>
            </a:r>
            <a:r>
              <a:rPr lang="en-US" altLang="zh-CN" sz="2400" dirty="0" smtClean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书宋_GBK"/>
              </a:rPr>
              <a:t>?</a:t>
            </a:r>
            <a:endParaRPr lang="en-US" altLang="zh-CN" sz="2400" dirty="0" smtClean="0">
              <a:solidFill>
                <a:srgbClr val="FF33CC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323528" y="5589240"/>
            <a:ext cx="712879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方正书宋_GBK"/>
              </a:rPr>
              <a:t>已知函数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方正书宋_GBK"/>
              </a:rPr>
              <a:t>的值，怎样求自变量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方正书宋_GBK"/>
              </a:rPr>
              <a:t>的值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方正书宋_GBK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33CC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5536" y="6093296"/>
            <a:ext cx="7848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/>
            <a:r>
              <a:rPr lang="en-US" altLang="zh-CN" sz="2400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en-US" sz="2400" dirty="0" smtClean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已知自变量</a:t>
            </a:r>
            <a:r>
              <a:rPr lang="en-US" altLang="zh-CN" sz="2400" i="1" dirty="0" smtClean="0">
                <a:solidFill>
                  <a:srgbClr val="FF33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2400" dirty="0" smtClean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的值，如何求函数</a:t>
            </a:r>
            <a:r>
              <a:rPr lang="en-US" altLang="zh-CN" sz="2400" i="1" dirty="0" smtClean="0">
                <a:solidFill>
                  <a:srgbClr val="FF33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400" dirty="0" smtClean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的值</a:t>
            </a:r>
            <a:r>
              <a:rPr lang="en-US" altLang="zh-CN" sz="2400" dirty="0" smtClean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2400" dirty="0" smtClean="0">
              <a:solidFill>
                <a:srgbClr val="FF33CC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6388" grpId="0" bldLvl="0" animBg="1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260648"/>
            <a:ext cx="81369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     </a:t>
            </a:r>
            <a:r>
              <a:rPr lang="en-US" altLang="zh-CN" sz="24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en-US" altLang="zh-CN" sz="2400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4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zh-CN" altLang="en-US" sz="24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储存室的底面积</a:t>
            </a:r>
            <a:r>
              <a:rPr lang="en-US" altLang="zh-CN" sz="2400" i="1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4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zh-CN" altLang="en-US" sz="24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单位</a:t>
            </a:r>
            <a:r>
              <a:rPr lang="en-US" altLang="zh-CN" sz="24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:</a:t>
            </a:r>
            <a:r>
              <a:rPr lang="en-US" altLang="zh-CN" sz="2400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400" baseline="30000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4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zh-CN" altLang="en-US" sz="24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与其深度</a:t>
            </a:r>
            <a:r>
              <a:rPr lang="en-US" altLang="zh-CN" sz="2400" i="1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4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zh-CN" altLang="en-US" sz="24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单位</a:t>
            </a:r>
            <a:r>
              <a:rPr lang="en-US" altLang="zh-CN" sz="24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:</a:t>
            </a:r>
            <a:r>
              <a:rPr lang="en-US" altLang="zh-CN" sz="2400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4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zh-CN" altLang="en-US" sz="24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有怎样的函数关系</a:t>
            </a:r>
            <a:r>
              <a:rPr lang="en-US" altLang="zh-CN" sz="24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lang="zh-CN" altLang="en-US" sz="2400" dirty="0">
              <a:solidFill>
                <a:srgbClr val="FF33CC"/>
              </a:solidFill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611560" y="1052736"/>
            <a:ext cx="540060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解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:(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根据圆柱的体积公式，得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Sd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kumimoji="0" lang="en-US" altLang="zh-CN" sz="24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4338638" y="1628775"/>
          <a:ext cx="806450" cy="604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Equation" r:id="rId2" imgW="13411200" imgH="10058400" progId="Equation.DSMT4">
                  <p:embed/>
                </p:oleObj>
              </mc:Choice>
              <mc:Fallback>
                <p:oleObj name="Equation" r:id="rId2" imgW="13411200" imgH="100584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338638" y="1628775"/>
                        <a:ext cx="806450" cy="6048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755576" y="1700808"/>
            <a:ext cx="496855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 Western"/>
              </a:rPr>
              <a:t>∴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关于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的函数解析式为</a:t>
            </a:r>
            <a:r>
              <a:rPr kumimoji="0" lang="zh-CN" alt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6" y="2276872"/>
            <a:ext cx="81369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en-US" altLang="zh-CN" sz="2400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4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zh-CN" altLang="en-US" sz="24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公司决定把储存室的底面积</a:t>
            </a:r>
            <a:r>
              <a:rPr lang="en-US" altLang="zh-CN" sz="2400" i="1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en-US" sz="24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定为</a:t>
            </a:r>
            <a:r>
              <a:rPr lang="en-US" altLang="zh-CN" sz="2400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</a:t>
            </a:r>
            <a:r>
              <a:rPr lang="en-US" altLang="zh-CN" sz="24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 </a:t>
            </a:r>
            <a:r>
              <a:rPr lang="en-US" altLang="zh-CN" sz="2400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400" baseline="30000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，施工队施工时应该向地下掘进多深</a:t>
            </a:r>
            <a:r>
              <a:rPr lang="en-US" altLang="zh-CN" sz="24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lang="zh-CN" altLang="en-US" sz="2400" dirty="0">
              <a:solidFill>
                <a:srgbClr val="FF33CC"/>
              </a:solidFill>
            </a:endParaRPr>
          </a:p>
        </p:txBody>
      </p:sp>
      <p:graphicFrame>
        <p:nvGraphicFramePr>
          <p:cNvPr id="17412" name="Object 4"/>
          <p:cNvGraphicFramePr>
            <a:graphicFrameLocks noChangeAspect="1"/>
          </p:cNvGraphicFramePr>
          <p:nvPr/>
        </p:nvGraphicFramePr>
        <p:xfrm>
          <a:off x="2892425" y="3284538"/>
          <a:ext cx="976313" cy="785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4" imgW="12496800" imgH="10058400" progId="Equation.DSMT4">
                  <p:embed/>
                </p:oleObj>
              </mc:Choice>
              <mc:Fallback>
                <p:oleObj name="Equation" r:id="rId4" imgW="12496800" imgH="10058400" progId="Equation.DSMT4">
                  <p:embed/>
                  <p:pic>
                    <p:nvPicPr>
                      <p:cNvPr id="0" name="图片 1025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92425" y="3284538"/>
                        <a:ext cx="976313" cy="7858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428596" y="3357562"/>
            <a:ext cx="7416824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解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：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把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代入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 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，得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方正书宋_GBK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=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 解得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 Western"/>
              </a:rPr>
              <a:t>∴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把储存室的底面积定为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4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，施工队施工时应该向地下掘进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深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7414" name="Object 6"/>
          <p:cNvGraphicFramePr>
            <a:graphicFrameLocks noChangeAspect="1"/>
          </p:cNvGraphicFramePr>
          <p:nvPr/>
        </p:nvGraphicFramePr>
        <p:xfrm>
          <a:off x="2246313" y="3860800"/>
          <a:ext cx="454025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Equation" r:id="rId6" imgW="6400800" imgH="10058400" progId="Equation.DSMT4">
                  <p:embed/>
                </p:oleObj>
              </mc:Choice>
              <mc:Fallback>
                <p:oleObj name="Equation" r:id="rId6" imgW="6400800" imgH="10058400" progId="Equation.DSMT4">
                  <p:embed/>
                  <p:pic>
                    <p:nvPicPr>
                      <p:cNvPr id="0" name="图片 1026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46313" y="3860800"/>
                        <a:ext cx="454025" cy="7143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subSp spid="_x0000_s17410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7410">
                                            <p:subSp spid="_x0000_s17410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 bldLvl="0" animBg="1" autoUpdateAnimBg="0"/>
      <p:bldP spid="17411" grpId="0" bldLvl="0" animBg="1" autoUpdateAnimBg="0"/>
      <p:bldP spid="6" grpId="0" autoUpdateAnimBg="0"/>
      <p:bldP spid="174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620688"/>
            <a:ext cx="82809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(3)</a:t>
            </a:r>
            <a:r>
              <a:rPr lang="zh-CN" altLang="en-US" sz="2400" dirty="0" smtClean="0">
                <a:solidFill>
                  <a:srgbClr val="FF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当施工队按</a:t>
            </a:r>
            <a:r>
              <a:rPr lang="en-US" altLang="zh-CN" sz="2400" dirty="0" smtClean="0">
                <a:solidFill>
                  <a:srgbClr val="FF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r>
              <a:rPr lang="zh-CN" altLang="en-US" sz="2400" dirty="0" smtClean="0">
                <a:solidFill>
                  <a:srgbClr val="FF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中的计划，掘进到地下</a:t>
            </a:r>
            <a:r>
              <a:rPr lang="en-US" altLang="zh-CN" sz="2400" dirty="0" smtClean="0">
                <a:solidFill>
                  <a:srgbClr val="FF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15 m</a:t>
            </a:r>
            <a:r>
              <a:rPr lang="zh-CN" altLang="en-US" sz="2400" dirty="0" smtClean="0">
                <a:solidFill>
                  <a:srgbClr val="FF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时，公司临时改变计划，把储存室的深度改为</a:t>
            </a:r>
            <a:r>
              <a:rPr lang="en-US" altLang="zh-CN" sz="2400" dirty="0" smtClean="0">
                <a:solidFill>
                  <a:srgbClr val="FF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15 m</a:t>
            </a:r>
            <a:r>
              <a:rPr lang="zh-CN" altLang="en-US" sz="2400" dirty="0" smtClean="0">
                <a:solidFill>
                  <a:srgbClr val="FF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，相应地，储存室的底面积应该改为多少</a:t>
            </a:r>
            <a:r>
              <a:rPr lang="en-US" altLang="zh-CN" sz="2400" dirty="0" smtClean="0">
                <a:solidFill>
                  <a:srgbClr val="FF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2400" dirty="0" smtClean="0">
                <a:solidFill>
                  <a:srgbClr val="FF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结果保留小数点后两位</a:t>
            </a:r>
            <a:r>
              <a:rPr lang="en-US" altLang="zh-CN" sz="2400" dirty="0" smtClean="0">
                <a:solidFill>
                  <a:srgbClr val="FF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)?</a:t>
            </a:r>
            <a:endParaRPr lang="zh-CN" altLang="en-US" sz="2400" dirty="0">
              <a:solidFill>
                <a:srgbClr val="FF33CC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4786314" y="2500306"/>
          <a:ext cx="500063" cy="785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Equation" r:id="rId2" imgW="6400800" imgH="10058400" progId="Equation.DSMT4">
                  <p:embed/>
                </p:oleObj>
              </mc:Choice>
              <mc:Fallback>
                <p:oleObj name="Equation" r:id="rId2" imgW="6400800" imgH="10058400" progId="Equation.DSMT4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786314" y="2500306"/>
                        <a:ext cx="500063" cy="78581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5" name="Object 3"/>
          <p:cNvGraphicFramePr>
            <a:graphicFrameLocks noChangeAspect="1"/>
          </p:cNvGraphicFramePr>
          <p:nvPr/>
        </p:nvGraphicFramePr>
        <p:xfrm>
          <a:off x="6215074" y="2500306"/>
          <a:ext cx="454025" cy="712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4" imgW="6400800" imgH="10058400" progId="Equation.DSMT4">
                  <p:embed/>
                </p:oleObj>
              </mc:Choice>
              <mc:Fallback>
                <p:oleObj name="Equation" r:id="rId4" imgW="6400800" imgH="10058400" progId="Equation.DSMT4">
                  <p:embed/>
                  <p:pic>
                    <p:nvPicPr>
                      <p:cNvPr id="0" name="图片 2049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215074" y="2500306"/>
                        <a:ext cx="454025" cy="7127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357158" y="2500306"/>
            <a:ext cx="8136904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  </a:t>
            </a:r>
            <a:r>
              <a:rPr lang="zh-CN" alt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解：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根据题意，把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代入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=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，得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=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解得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666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67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4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 Western"/>
              </a:rPr>
              <a:t>∴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当储存室的深度改为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时，底面积应约改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方正书宋_GBK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666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67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4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467544" y="4941168"/>
            <a:ext cx="8208912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【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追问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】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方正书宋_GBK"/>
              </a:rPr>
              <a:t>在实际问题中求函数解析式的关键是什么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方正书宋_GBK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方正书宋_GBK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方正书宋_GBK"/>
              </a:rPr>
              <a:t>已知自变量的值求函数值，已知函数值求自变量的值的基本思想是什么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方正书宋_GBK"/>
              </a:rPr>
              <a:t>?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方正楷体_GBK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方正楷体_GBK"/>
              </a:rPr>
              <a:t>代入函数解析式，用方程思想求解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方正楷体_GBK"/>
              </a:rPr>
              <a:t>)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NEU-BZ-S92"/>
              </a:rPr>
              <a:t>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subSp spid="_x0000_s18434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4">
                                            <p:subSp spid="_x0000_s18434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subSp spid="_x0000_s18435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8435">
                                            <p:subSp spid="_x0000_s18435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bldLvl="0" animBg="1" autoUpdateAnimBg="0"/>
      <p:bldP spid="1843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87624" y="188640"/>
            <a:ext cx="648072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zh-CN" altLang="en-US" sz="2400" dirty="0"/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971600" y="301298"/>
            <a:ext cx="7848872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码头工人每天往一艘轮船上装载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吨货物，装载完毕恰好用了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天时间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轮船到达目的地后开始卸货，平均卸货速度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单位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吨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天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与卸货天数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之间有怎样的函数关系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由于遇到紧急情况，要求船上的货物不超过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天卸载完毕，那么平均每天至少要卸载多少吨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95605" y="2596515"/>
            <a:ext cx="7486650" cy="3784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思考下列问题</a:t>
            </a:r>
            <a:r>
              <a:rPr kumimoji="0" lang="en-US" altLang="zh-CN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题中的等量关系是什么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货物的总量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=</a:t>
            </a:r>
            <a:r>
              <a:rPr kumimoji="0" lang="zh-CN" altLang="en-US" sz="24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　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 Western"/>
              </a:rPr>
              <a:t>×</a:t>
            </a:r>
            <a:r>
              <a:rPr kumimoji="0" lang="zh-CN" altLang="en-US" sz="24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　　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 Western"/>
              </a:rPr>
              <a:t>.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-S92"/>
                <a:ea typeface="宋体" panose="02010600030101010101" pitchFamily="2" charset="-122"/>
                <a:cs typeface="NEU-BZ-S92 Western"/>
              </a:rPr>
              <a:t> 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平均卸货速度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=</a:t>
            </a:r>
            <a:r>
              <a:rPr kumimoji="0" lang="zh-CN" altLang="en-US" sz="24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　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 Western"/>
              </a:rPr>
              <a:t>÷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 </a:t>
            </a:r>
            <a:r>
              <a:rPr kumimoji="0" lang="zh-CN" altLang="en-US" sz="24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　　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 Western"/>
              </a:rPr>
              <a:t>.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-S92"/>
                <a:ea typeface="宋体" panose="02010600030101010101" pitchFamily="2" charset="-122"/>
                <a:cs typeface="NEU-BZ-S92 Western"/>
              </a:rPr>
              <a:t> 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如果要求货物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天卸载完毕，那么平均每天要卸载多少吨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如果要求货物卸载的天数不超过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天的含义是什么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自变量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越小，对应的函数值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怎样变化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你有几种解决这个问题的方法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48742" y="122982"/>
            <a:ext cx="7632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400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4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24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轮船到达目的地后开始卸货，平均卸货速度</a:t>
            </a:r>
            <a:r>
              <a:rPr lang="en-US" altLang="zh-CN" sz="2400" i="1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4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zh-CN" altLang="en-US" sz="24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单位</a:t>
            </a:r>
            <a:r>
              <a:rPr lang="en-US" altLang="zh-CN" sz="24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:</a:t>
            </a:r>
            <a:r>
              <a:rPr lang="zh-CN" altLang="en-US" sz="24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吨</a:t>
            </a:r>
            <a:r>
              <a:rPr lang="en-US" altLang="zh-CN" sz="2400" i="1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/</a:t>
            </a:r>
            <a:r>
              <a:rPr lang="zh-CN" altLang="en-US" sz="24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天</a:t>
            </a:r>
            <a:r>
              <a:rPr lang="en-US" altLang="zh-CN" sz="24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24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与卸货天数</a:t>
            </a:r>
            <a:r>
              <a:rPr lang="en-US" altLang="zh-CN" sz="2400" i="1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en-US" sz="24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之间有怎样的函数关系</a:t>
            </a:r>
            <a:r>
              <a:rPr lang="en-US" altLang="zh-CN" sz="24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lang="zh-CN" altLang="en-US" sz="2400" dirty="0">
              <a:solidFill>
                <a:srgbClr val="FF33CC"/>
              </a:solidFill>
            </a:endParaRPr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7020272" y="1340768"/>
          <a:ext cx="720080" cy="5073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Equation" r:id="rId2" imgW="13411200" imgH="9448800" progId="Equation.DSMT4">
                  <p:embed/>
                </p:oleObj>
              </mc:Choice>
              <mc:Fallback>
                <p:oleObj name="Equation" r:id="rId2" imgW="13411200" imgH="9448800" progId="Equation.DSMT4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020272" y="1340768"/>
                        <a:ext cx="720080" cy="50732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737538" y="954693"/>
            <a:ext cx="7056784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解：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设轮船上的货物总量为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吨，则根据已知条件有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 Western" charset="0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 Western" charset="0"/>
              </a:rPr>
              <a:t>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 Western" charset="0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，所以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与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的函数解析式为</a:t>
            </a:r>
            <a:r>
              <a:rPr kumimoji="0" lang="zh-CN" alt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kumimoji="0" lang="en-US" altLang="zh-CN" sz="9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.</a:t>
            </a: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5720" y="1785926"/>
            <a:ext cx="84969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400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4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24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由于遇到紧急情况，要求船上的货物不超过</a:t>
            </a:r>
            <a:r>
              <a:rPr lang="en-US" altLang="zh-CN" sz="2400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24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天卸载完毕，那么平均每天至少要卸载多少吨</a:t>
            </a:r>
            <a:r>
              <a:rPr lang="en-US" altLang="zh-CN" sz="24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lang="zh-CN" altLang="en-US" sz="2400" dirty="0">
              <a:solidFill>
                <a:srgbClr val="FF33CC"/>
              </a:solidFill>
            </a:endParaRPr>
          </a:p>
        </p:txBody>
      </p:sp>
      <p:graphicFrame>
        <p:nvGraphicFramePr>
          <p:cNvPr id="2" name="Object 3"/>
          <p:cNvGraphicFramePr>
            <a:graphicFrameLocks noChangeAspect="1"/>
          </p:cNvGraphicFramePr>
          <p:nvPr/>
        </p:nvGraphicFramePr>
        <p:xfrm>
          <a:off x="571472" y="3214686"/>
          <a:ext cx="484241" cy="6254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Equation" r:id="rId4" imgW="7315200" imgH="9448800" progId="Equation.DSMT4">
                  <p:embed/>
                </p:oleObj>
              </mc:Choice>
              <mc:Fallback>
                <p:oleObj name="Equation" r:id="rId4" imgW="7315200" imgH="9448800" progId="Equation.DSMT4">
                  <p:embed/>
                  <p:pic>
                    <p:nvPicPr>
                      <p:cNvPr id="0" name="图片 3073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71472" y="3214686"/>
                        <a:ext cx="484241" cy="62547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4" name="Object 4"/>
          <p:cNvGraphicFramePr>
            <a:graphicFrameLocks noChangeAspect="1"/>
          </p:cNvGraphicFramePr>
          <p:nvPr/>
        </p:nvGraphicFramePr>
        <p:xfrm>
          <a:off x="1785918" y="3214686"/>
          <a:ext cx="438152" cy="565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Equation" r:id="rId6" imgW="7315200" imgH="9448800" progId="Equation.DSMT4">
                  <p:embed/>
                </p:oleObj>
              </mc:Choice>
              <mc:Fallback>
                <p:oleObj name="Equation" r:id="rId6" imgW="7315200" imgH="9448800" progId="Equation.DSMT4">
                  <p:embed/>
                  <p:pic>
                    <p:nvPicPr>
                      <p:cNvPr id="0" name="图片 3074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785918" y="3214686"/>
                        <a:ext cx="438152" cy="56594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5" name="Object 5"/>
          <p:cNvGraphicFramePr>
            <a:graphicFrameLocks noChangeAspect="1"/>
          </p:cNvGraphicFramePr>
          <p:nvPr/>
        </p:nvGraphicFramePr>
        <p:xfrm>
          <a:off x="1928794" y="4786322"/>
          <a:ext cx="484188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Equation" r:id="rId8" imgW="7315200" imgH="9448800" progId="Equation.DSMT4">
                  <p:embed/>
                </p:oleObj>
              </mc:Choice>
              <mc:Fallback>
                <p:oleObj name="Equation" r:id="rId8" imgW="7315200" imgH="9448800" progId="Equation.DSMT4">
                  <p:embed/>
                  <p:pic>
                    <p:nvPicPr>
                      <p:cNvPr id="0" name="图片 3075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28794" y="4786322"/>
                        <a:ext cx="484188" cy="6254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214282" y="2714620"/>
            <a:ext cx="2857520" cy="39395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解法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:(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把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代入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，得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48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方正书宋_GBK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若全部货物恰好用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天卸载完，那么平均每天卸载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48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吨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对于函数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/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当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en-US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＞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时，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越小，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越大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这样若货物不超过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天卸载完，则平均每天至少要卸载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48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吨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0487" name="Object 7"/>
          <p:cNvGraphicFramePr>
            <a:graphicFrameLocks noChangeAspect="1"/>
          </p:cNvGraphicFramePr>
          <p:nvPr/>
        </p:nvGraphicFramePr>
        <p:xfrm>
          <a:off x="3643306" y="3071810"/>
          <a:ext cx="519114" cy="6705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Equation" r:id="rId9" imgW="7315200" imgH="9448800" progId="Equation.DSMT4">
                  <p:embed/>
                </p:oleObj>
              </mc:Choice>
              <mc:Fallback>
                <p:oleObj name="Equation" r:id="rId9" imgW="7315200" imgH="9448800" progId="Equation.DSMT4">
                  <p:embed/>
                  <p:pic>
                    <p:nvPicPr>
                      <p:cNvPr id="0" name="图片 3076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643306" y="3071810"/>
                        <a:ext cx="519114" cy="67052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8" name="Object 8"/>
          <p:cNvGraphicFramePr>
            <a:graphicFrameLocks noChangeAspect="1"/>
          </p:cNvGraphicFramePr>
          <p:nvPr/>
        </p:nvGraphicFramePr>
        <p:xfrm>
          <a:off x="3643306" y="3714752"/>
          <a:ext cx="387148" cy="5000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Equation" r:id="rId11" imgW="7315200" imgH="9448800" progId="Equation.DSMT4">
                  <p:embed/>
                </p:oleObj>
              </mc:Choice>
              <mc:Fallback>
                <p:oleObj name="Equation" r:id="rId11" imgW="7315200" imgH="9448800" progId="Equation.DSMT4">
                  <p:embed/>
                  <p:pic>
                    <p:nvPicPr>
                      <p:cNvPr id="0" name="图片 3077"/>
                      <p:cNvPicPr>
                        <a:picLocks noChangeAspect="1"/>
                      </p:cNvPicPr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643306" y="3714752"/>
                        <a:ext cx="387148" cy="50006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2928926" y="2571744"/>
            <a:ext cx="3000396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解法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:(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由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，得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因为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≤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方正书宋_GBK"/>
            </a:endParaRPr>
          </a:p>
          <a:p>
            <a:pPr lvl="0" eaLnBrk="0" hangingPunct="0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所以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≤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，又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＞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，所以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≤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方正书宋_GBK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解得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48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0490" name="Object 10"/>
          <p:cNvGraphicFramePr>
            <a:graphicFrameLocks noChangeAspect="1"/>
          </p:cNvGraphicFramePr>
          <p:nvPr/>
        </p:nvGraphicFramePr>
        <p:xfrm>
          <a:off x="4071934" y="4857760"/>
          <a:ext cx="387350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Equation" r:id="rId13" imgW="7315200" imgH="9448800" progId="Equation.DSMT4">
                  <p:embed/>
                </p:oleObj>
              </mc:Choice>
              <mc:Fallback>
                <p:oleObj name="Equation" r:id="rId13" imgW="7315200" imgH="9448800" progId="Equation.DSMT4">
                  <p:embed/>
                  <p:pic>
                    <p:nvPicPr>
                      <p:cNvPr id="0" name="图片 3078"/>
                      <p:cNvPicPr>
                        <a:picLocks noChangeAspect="1"/>
                      </p:cNvPicPr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071934" y="4857760"/>
                        <a:ext cx="387350" cy="50006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1" name="Object 11"/>
          <p:cNvGraphicFramePr>
            <a:graphicFrameLocks noChangeAspect="1"/>
          </p:cNvGraphicFramePr>
          <p:nvPr/>
        </p:nvGraphicFramePr>
        <p:xfrm>
          <a:off x="6143636" y="3000372"/>
          <a:ext cx="447676" cy="5782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Equation" r:id="rId14" imgW="7315200" imgH="9448800" progId="Equation.DSMT4">
                  <p:embed/>
                </p:oleObj>
              </mc:Choice>
              <mc:Fallback>
                <p:oleObj name="Equation" r:id="rId14" imgW="7315200" imgH="9448800" progId="Equation.DSMT4">
                  <p:embed/>
                  <p:pic>
                    <p:nvPicPr>
                      <p:cNvPr id="0" name="图片 3079"/>
                      <p:cNvPicPr>
                        <a:picLocks noChangeAspect="1"/>
                      </p:cNvPicPr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143636" y="3000372"/>
                        <a:ext cx="447676" cy="57824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92" name="Rectangle 12"/>
          <p:cNvSpPr>
            <a:spLocks noChangeArrowheads="1"/>
          </p:cNvSpPr>
          <p:nvPr/>
        </p:nvSpPr>
        <p:spPr bwMode="auto">
          <a:xfrm>
            <a:off x="5786446" y="2357430"/>
            <a:ext cx="2928958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解法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:(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画出函数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＞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的图象，当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时，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48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根据反比例函数图象的性质，在第一象限内，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随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的增大而减小，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/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所以当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＜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≤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时，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48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483" grpId="0" bldLvl="0" animBg="1"/>
      <p:bldP spid="7" grpId="0"/>
      <p:bldP spid="20486" grpId="0" bldLvl="0" animBg="1"/>
      <p:bldP spid="20489" grpId="0" bldLvl="0" animBg="1"/>
      <p:bldP spid="2049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857224" y="142852"/>
            <a:ext cx="7715304" cy="31085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方正黑体_GBK"/>
              </a:rPr>
              <a:t>[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方正黑体_GBK"/>
              </a:rPr>
              <a:t>知识拓展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方正黑体_GBK"/>
              </a:rPr>
              <a:t>]</a:t>
            </a:r>
            <a:r>
              <a:rPr kumimoji="0" lang="zh-CN" altLang="en-US" sz="2800" b="0" i="1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书宋_GBK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书宋_GBK"/>
              </a:rPr>
              <a:t>在利用反比例函数解决实际问题时，要根据题目的实际意义找到基本的函数关系，再根据需要进行变形或计算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书宋_GBK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书宋_GBK"/>
              </a:rPr>
              <a:t>本节知识用到了转化思想和数学建模思想，如将实际问题中的数量关系转化为数学问题中的函数关系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书宋_GBK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书宋_GBK"/>
              </a:rPr>
              <a:t>数形结合思想在本节中得到了广泛的应用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285720" y="3857628"/>
            <a:ext cx="8572560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  1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从实际问题中获取信息，转化为数学问题，建立反比例函数模型，利用反比例函数知识解决问题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在解决实际问题中，根据题意写出函数解析式是解题的关键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综合运用函数、方程、不等式及数形结合思想解复杂的实际问题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57224" y="3357562"/>
            <a:ext cx="22461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方正黑体_GBK"/>
              </a:rPr>
              <a:t>[</a:t>
            </a:r>
            <a:r>
              <a:rPr lang="zh-CN" altLang="en-US" sz="3200" b="1" dirty="0" smtClean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方正黑体_GBK"/>
              </a:rPr>
              <a:t>课堂小结</a:t>
            </a:r>
            <a:r>
              <a:rPr lang="en-US" altLang="zh-CN" sz="3200" b="1" dirty="0" smtClean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方正黑体_GBK"/>
              </a:rPr>
              <a:t>]</a:t>
            </a:r>
            <a:endParaRPr lang="en-US" altLang="zh-CN" sz="3200" b="1" dirty="0" smtClean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  <a:cs typeface="方正黑体_GBK"/>
            </a:endParaRPr>
          </a:p>
        </p:txBody>
      </p:sp>
      <p:sp>
        <p:nvSpPr>
          <p:cNvPr id="5" name="动作按钮: 第一张 4">
            <a:hlinkClick r:id="" action="ppaction://hlinkshowjump?jump=firstslide" highlightClick="1"/>
          </p:cNvPr>
          <p:cNvSpPr/>
          <p:nvPr/>
        </p:nvSpPr>
        <p:spPr>
          <a:xfrm>
            <a:off x="7020272" y="6237312"/>
            <a:ext cx="720080" cy="4320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bldLvl="0" animBg="1"/>
      <p:bldP spid="4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2811</Words>
  <Application>WPS 演示</Application>
  <PresentationFormat>宽屏</PresentationFormat>
  <Paragraphs>159</Paragraphs>
  <Slides>14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26</vt:i4>
      </vt:variant>
      <vt:variant>
        <vt:lpstr>幻灯片标题</vt:lpstr>
      </vt:variant>
      <vt:variant>
        <vt:i4>14</vt:i4>
      </vt:variant>
    </vt:vector>
  </HeadingPairs>
  <TitlesOfParts>
    <vt:vector size="66" baseType="lpstr">
      <vt:lpstr>Arial</vt:lpstr>
      <vt:lpstr>宋体</vt:lpstr>
      <vt:lpstr>Wingdings</vt:lpstr>
      <vt:lpstr>Calibri</vt:lpstr>
      <vt:lpstr>楷体_GB2312</vt:lpstr>
      <vt:lpstr>新宋体</vt:lpstr>
      <vt:lpstr>黑体</vt:lpstr>
      <vt:lpstr>Times New Roman</vt:lpstr>
      <vt:lpstr>NEU-BZ-S92</vt:lpstr>
      <vt:lpstr>Segoe Print</vt:lpstr>
      <vt:lpstr>方正书宋_GBK</vt:lpstr>
      <vt:lpstr>NEU-BZ-S92 Western</vt:lpstr>
      <vt:lpstr>Arial Unicode MS</vt:lpstr>
      <vt:lpstr>楷体</vt:lpstr>
      <vt:lpstr>方正书宋_GBK</vt:lpstr>
      <vt:lpstr>方正楷体_GBK</vt:lpstr>
      <vt:lpstr>NEU-BZ-S92</vt:lpstr>
      <vt:lpstr>NEU-BZ-S92 Western</vt:lpstr>
      <vt:lpstr>方正黑体_GBK</vt:lpstr>
      <vt:lpstr>隶书</vt:lpstr>
      <vt:lpstr>Arial</vt:lpstr>
      <vt:lpstr>方正黑体_GBK</vt:lpstr>
      <vt:lpstr>微软雅黑</vt:lpstr>
      <vt:lpstr>1_Office 主题</vt:lpstr>
      <vt:lpstr>2_Office 主题</vt:lpstr>
      <vt:lpstr>3_Office 主题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lenovop</dc:creator>
  <cp:lastModifiedBy>lenovop</cp:lastModifiedBy>
  <cp:revision>5</cp:revision>
  <dcterms:created xsi:type="dcterms:W3CDTF">2020-09-09T03:32:00Z</dcterms:created>
  <dcterms:modified xsi:type="dcterms:W3CDTF">2020-10-09T03:38:41Z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