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  <p:sldMasterId id="2147483660" r:id="rId4"/>
  </p:sldMasterIdLst>
  <p:notesMasterIdLst>
    <p:notesMasterId r:id="rId16"/>
  </p:notesMasterIdLst>
  <p:sldIdLst>
    <p:sldId id="267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22.wmf"/><Relationship Id="rId4" Type="http://schemas.openxmlformats.org/officeDocument/2006/relationships/image" Target="../media/image13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36.wmf"/><Relationship Id="rId8" Type="http://schemas.openxmlformats.org/officeDocument/2006/relationships/image" Target="../media/image35.wmf"/><Relationship Id="rId7" Type="http://schemas.openxmlformats.org/officeDocument/2006/relationships/image" Target="../media/image34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43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F6B67F5-0387-4DC5-9EA9-CD13473DB09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39.wmf"/><Relationship Id="rId7" Type="http://schemas.openxmlformats.org/officeDocument/2006/relationships/oleObject" Target="../embeddings/oleObject38.bin"/><Relationship Id="rId6" Type="http://schemas.openxmlformats.org/officeDocument/2006/relationships/oleObject" Target="../embeddings/oleObject37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36.bin"/><Relationship Id="rId3" Type="http://schemas.openxmlformats.org/officeDocument/2006/relationships/image" Target="../media/image37.wmf"/><Relationship Id="rId2" Type="http://schemas.openxmlformats.org/officeDocument/2006/relationships/oleObject" Target="../embeddings/oleObject35.bin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43.wmf"/><Relationship Id="rId15" Type="http://schemas.openxmlformats.org/officeDocument/2006/relationships/oleObject" Target="../embeddings/oleObject42.bin"/><Relationship Id="rId14" Type="http://schemas.openxmlformats.org/officeDocument/2006/relationships/image" Target="../media/image42.wmf"/><Relationship Id="rId13" Type="http://schemas.openxmlformats.org/officeDocument/2006/relationships/oleObject" Target="../embeddings/oleObject41.bin"/><Relationship Id="rId12" Type="http://schemas.openxmlformats.org/officeDocument/2006/relationships/image" Target="../media/image41.wmf"/><Relationship Id="rId11" Type="http://schemas.openxmlformats.org/officeDocument/2006/relationships/oleObject" Target="../embeddings/oleObject40.bin"/><Relationship Id="rId10" Type="http://schemas.openxmlformats.org/officeDocument/2006/relationships/image" Target="../media/image40.wmf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2" Type="http://schemas.openxmlformats.org/officeDocument/2006/relationships/tags" Target="../tags/tag1.xml"/><Relationship Id="rId19" Type="http://schemas.openxmlformats.org/officeDocument/2006/relationships/vmlDrawing" Target="../drawings/vmlDrawing1.vml"/><Relationship Id="rId18" Type="http://schemas.openxmlformats.org/officeDocument/2006/relationships/slideLayout" Target="../slideLayouts/slideLayout8.xml"/><Relationship Id="rId17" Type="http://schemas.openxmlformats.org/officeDocument/2006/relationships/image" Target="../media/image15.wmf"/><Relationship Id="rId16" Type="http://schemas.openxmlformats.org/officeDocument/2006/relationships/oleObject" Target="../embeddings/oleObject9.bin"/><Relationship Id="rId15" Type="http://schemas.openxmlformats.org/officeDocument/2006/relationships/image" Target="../media/image14.wmf"/><Relationship Id="rId14" Type="http://schemas.openxmlformats.org/officeDocument/2006/relationships/oleObject" Target="../embeddings/oleObject8.bin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3.wmf"/><Relationship Id="rId11" Type="http://schemas.openxmlformats.org/officeDocument/2006/relationships/oleObject" Target="../embeddings/oleObject6.bin"/><Relationship Id="rId10" Type="http://schemas.openxmlformats.org/officeDocument/2006/relationships/oleObject" Target="../embeddings/oleObject5.bin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3.bin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0.bin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8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oleObject" Target="../embeddings/oleObject17.bin"/><Relationship Id="rId7" Type="http://schemas.openxmlformats.org/officeDocument/2006/relationships/image" Target="../media/image21.wmf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5.bin"/><Relationship Id="rId3" Type="http://schemas.openxmlformats.org/officeDocument/2006/relationships/image" Target="../media/image19.wmf"/><Relationship Id="rId2" Type="http://schemas.openxmlformats.org/officeDocument/2006/relationships/oleObject" Target="../embeddings/oleObject14.bin"/><Relationship Id="rId16" Type="http://schemas.openxmlformats.org/officeDocument/2006/relationships/vmlDrawing" Target="../drawings/vmlDrawing3.vml"/><Relationship Id="rId15" Type="http://schemas.openxmlformats.org/officeDocument/2006/relationships/slideLayout" Target="../slideLayouts/slideLayout8.xml"/><Relationship Id="rId14" Type="http://schemas.openxmlformats.org/officeDocument/2006/relationships/image" Target="../media/image9.png"/><Relationship Id="rId13" Type="http://schemas.openxmlformats.org/officeDocument/2006/relationships/image" Target="../media/image8.png"/><Relationship Id="rId12" Type="http://schemas.openxmlformats.org/officeDocument/2006/relationships/image" Target="../media/image7.png"/><Relationship Id="rId11" Type="http://schemas.openxmlformats.org/officeDocument/2006/relationships/image" Target="../media/image22.wmf"/><Relationship Id="rId10" Type="http://schemas.openxmlformats.org/officeDocument/2006/relationships/oleObject" Target="../embeddings/oleObject18.bin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wmf"/><Relationship Id="rId8" Type="http://schemas.openxmlformats.org/officeDocument/2006/relationships/oleObject" Target="../embeddings/oleObject22.bin"/><Relationship Id="rId7" Type="http://schemas.openxmlformats.org/officeDocument/2006/relationships/image" Target="../media/image25.wmf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0.bin"/><Relationship Id="rId3" Type="http://schemas.openxmlformats.org/officeDocument/2006/relationships/image" Target="../media/image23.wmf"/><Relationship Id="rId2" Type="http://schemas.openxmlformats.org/officeDocument/2006/relationships/oleObject" Target="../embeddings/oleObject19.bin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9.xml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wmf"/><Relationship Id="rId8" Type="http://schemas.openxmlformats.org/officeDocument/2006/relationships/oleObject" Target="../embeddings/oleObject26.bin"/><Relationship Id="rId7" Type="http://schemas.openxmlformats.org/officeDocument/2006/relationships/image" Target="../media/image29.wmf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3.bin"/><Relationship Id="rId28" Type="http://schemas.openxmlformats.org/officeDocument/2006/relationships/vmlDrawing" Target="../drawings/vmlDrawing5.vml"/><Relationship Id="rId27" Type="http://schemas.openxmlformats.org/officeDocument/2006/relationships/slideLayout" Target="../slideLayouts/slideLayout2.xml"/><Relationship Id="rId26" Type="http://schemas.openxmlformats.org/officeDocument/2006/relationships/image" Target="../media/image9.png"/><Relationship Id="rId25" Type="http://schemas.openxmlformats.org/officeDocument/2006/relationships/image" Target="../media/image8.png"/><Relationship Id="rId24" Type="http://schemas.openxmlformats.org/officeDocument/2006/relationships/image" Target="../media/image7.png"/><Relationship Id="rId23" Type="http://schemas.openxmlformats.org/officeDocument/2006/relationships/image" Target="../media/image36.wmf"/><Relationship Id="rId22" Type="http://schemas.openxmlformats.org/officeDocument/2006/relationships/oleObject" Target="../embeddings/oleObject34.bin"/><Relationship Id="rId21" Type="http://schemas.openxmlformats.org/officeDocument/2006/relationships/image" Target="../media/image35.wmf"/><Relationship Id="rId20" Type="http://schemas.openxmlformats.org/officeDocument/2006/relationships/oleObject" Target="../embeddings/oleObject33.bin"/><Relationship Id="rId2" Type="http://schemas.openxmlformats.org/officeDocument/2006/relationships/image" Target="../media/image5.jpeg"/><Relationship Id="rId19" Type="http://schemas.openxmlformats.org/officeDocument/2006/relationships/image" Target="../media/image34.wmf"/><Relationship Id="rId18" Type="http://schemas.openxmlformats.org/officeDocument/2006/relationships/oleObject" Target="../embeddings/oleObject32.bin"/><Relationship Id="rId17" Type="http://schemas.openxmlformats.org/officeDocument/2006/relationships/image" Target="../media/image33.wmf"/><Relationship Id="rId16" Type="http://schemas.openxmlformats.org/officeDocument/2006/relationships/oleObject" Target="../embeddings/oleObject31.bin"/><Relationship Id="rId15" Type="http://schemas.openxmlformats.org/officeDocument/2006/relationships/oleObject" Target="../embeddings/oleObject30.bin"/><Relationship Id="rId14" Type="http://schemas.openxmlformats.org/officeDocument/2006/relationships/image" Target="../media/image32.wmf"/><Relationship Id="rId13" Type="http://schemas.openxmlformats.org/officeDocument/2006/relationships/oleObject" Target="../embeddings/oleObject29.bin"/><Relationship Id="rId12" Type="http://schemas.openxmlformats.org/officeDocument/2006/relationships/oleObject" Target="../embeddings/oleObject28.bin"/><Relationship Id="rId11" Type="http://schemas.openxmlformats.org/officeDocument/2006/relationships/image" Target="../media/image31.wmf"/><Relationship Id="rId10" Type="http://schemas.openxmlformats.org/officeDocument/2006/relationships/oleObject" Target="../embeddings/oleObject27.bin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85786" y="285728"/>
            <a:ext cx="792961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都是锐角，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的形状为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三角形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57158" y="1500174"/>
            <a:ext cx="8286808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:∵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sin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=45°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，又∠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+∠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+∠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=180°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=105°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为钝角三角形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故填钝角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2285984" y="1428736"/>
          <a:ext cx="290514" cy="75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85984" y="1428736"/>
                        <a:ext cx="290514" cy="7504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3929058" y="1500174"/>
          <a:ext cx="428628" cy="693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4" imgW="6400800" imgH="10363200" progId="Equation.DSMT4">
                  <p:embed/>
                </p:oleObj>
              </mc:Choice>
              <mc:Fallback>
                <p:oleObj name="Equation" r:id="rId4" imgW="6400800" imgH="103632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29058" y="1500174"/>
                        <a:ext cx="428628" cy="6939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1357290" y="857232"/>
          <a:ext cx="428625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6" imgW="6400800" imgH="10363200" progId="Equation.DSMT4">
                  <p:embed/>
                </p:oleObj>
              </mc:Choice>
              <mc:Fallback>
                <p:oleObj name="Equation" r:id="rId6" imgW="6400800" imgH="103632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57290" y="857232"/>
                        <a:ext cx="428625" cy="6937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142844" y="3143248"/>
            <a:ext cx="514350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计算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-  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°-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    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2357422" y="3571876"/>
          <a:ext cx="440020" cy="3937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7" imgW="5791200" imgH="5181600" progId="Equation.DSMT4">
                  <p:embed/>
                </p:oleObj>
              </mc:Choice>
              <mc:Fallback>
                <p:oleObj name="Equation" r:id="rId7" imgW="5791200" imgH="51816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57422" y="3571876"/>
                        <a:ext cx="440020" cy="39370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928663" y="4286257"/>
          <a:ext cx="1500197" cy="423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9" imgW="23774400" imgH="6705600" progId="Equation.DSMT4">
                  <p:embed/>
                </p:oleObj>
              </mc:Choice>
              <mc:Fallback>
                <p:oleObj name="Equation" r:id="rId9" imgW="23774400" imgH="67056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28663" y="4286257"/>
                        <a:ext cx="1500197" cy="42313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4214810" y="5286388"/>
          <a:ext cx="41560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11" imgW="60350400" imgH="7010400" progId="Equation.DSMT4">
                  <p:embed/>
                </p:oleObj>
              </mc:Choice>
              <mc:Fallback>
                <p:oleObj name="Equation" r:id="rId11" imgW="60350400" imgH="70104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14810" y="5286388"/>
                        <a:ext cx="4156075" cy="482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5" name="Object 13"/>
          <p:cNvGraphicFramePr>
            <a:graphicFrameLocks noChangeAspect="1"/>
          </p:cNvGraphicFramePr>
          <p:nvPr/>
        </p:nvGraphicFramePr>
        <p:xfrm>
          <a:off x="4929188" y="3608388"/>
          <a:ext cx="2551112" cy="135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13" imgW="39014400" imgH="20726400" progId="Equation.DSMT4">
                  <p:embed/>
                </p:oleObj>
              </mc:Choice>
              <mc:Fallback>
                <p:oleObj name="Equation" r:id="rId13" imgW="39014400" imgH="20726400" progId="Equation.DSMT4">
                  <p:embed/>
                  <p:pic>
                    <p:nvPicPr>
                      <p:cNvPr id="0" name="图片 6150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29188" y="3608388"/>
                        <a:ext cx="2551112" cy="1355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428596" y="471488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14876" y="85723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钝角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15" name="动作按钮: 第一张 14">
            <a:hlinkClick r:id="" action="ppaction://hlinkshowjump?jump=firstslide" highlightClick="1"/>
          </p:cNvPr>
          <p:cNvSpPr/>
          <p:nvPr/>
        </p:nvSpPr>
        <p:spPr>
          <a:xfrm>
            <a:off x="7020272" y="623731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214282" y="514351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(1)2sin 30°-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45°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179388" y="5715000"/>
          <a:ext cx="2855912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15" imgW="42062400" imgH="10363200" progId="Equation.DSMT4">
                  <p:embed/>
                </p:oleObj>
              </mc:Choice>
              <mc:Fallback>
                <p:oleObj name="Equation" r:id="rId15" imgW="42062400" imgH="10363200" progId="Equation.DSMT4">
                  <p:embed/>
                  <p:pic>
                    <p:nvPicPr>
                      <p:cNvPr id="0" name="图片 6151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9388" y="5715000"/>
                        <a:ext cx="2855912" cy="7032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4572000" y="3071810"/>
            <a:ext cx="43043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°-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dirty="0" smtClean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subSp spid="_x0000_s307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6">
                                            <p:subSp spid="_x0000_s307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subSp spid="_x0000_s307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8">
                                            <p:subSp spid="_x0000_s307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ldLvl="0" animBg="1" autoUpdateAnimBg="0"/>
      <p:bldP spid="3080" grpId="0" bldLvl="0" animBg="1"/>
      <p:bldP spid="17" grpId="0"/>
      <p:bldP spid="20" grpId="0"/>
      <p:bldP spid="16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年级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 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03648" y="1340768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第二十八章       锐角三角函数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14282" y="2928934"/>
            <a:ext cx="870623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锐角三角函数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第</a:t>
            </a:r>
            <a:r>
              <a:rPr lang="en-US" altLang="zh-CN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zh-CN" alt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9" name="Group 4"/>
          <p:cNvGrpSpPr/>
          <p:nvPr/>
        </p:nvGrpSpPr>
        <p:grpSpPr bwMode="auto">
          <a:xfrm>
            <a:off x="5408613" y="554990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00100" y="2984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86432" y="1571928"/>
            <a:ext cx="764386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如图所示，这是一块三角形草皮，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米，那么这块三角形的草皮面积为多少呢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743952" y="2500622"/>
            <a:ext cx="189690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6"/>
          <p:cNvGrpSpPr/>
          <p:nvPr/>
        </p:nvGrpSpPr>
        <p:grpSpPr>
          <a:xfrm>
            <a:off x="142844" y="5048262"/>
            <a:ext cx="1071570" cy="1630501"/>
            <a:chOff x="6929454" y="3786196"/>
            <a:chExt cx="1071570" cy="1222876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928662" y="142852"/>
            <a:ext cx="685804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动手操作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画出含有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角的直角三角形，分别求出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角的所有三角函数值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8" name="Group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57158" y="1142984"/>
          <a:ext cx="7608887" cy="332575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784350"/>
                <a:gridCol w="1941512"/>
                <a:gridCol w="1941513"/>
                <a:gridCol w="1941512"/>
              </a:tblGrid>
              <a:tr h="11778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    </a:t>
                      </a: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锐角</a:t>
                      </a:r>
                      <a:r>
                        <a:rPr kumimoji="0" lang="en-US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三角函数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30°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45°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60°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sin a</a:t>
                      </a:r>
                      <a:endParaRPr kumimoji="0" lang="el-GR" altLang="zh-CN" sz="24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cos a</a:t>
                      </a:r>
                      <a:endParaRPr kumimoji="0" lang="en-US" altLang="zh-CN" sz="24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tan a</a:t>
                      </a:r>
                      <a:endParaRPr kumimoji="0" lang="en-US" altLang="zh-CN" sz="24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graphicFrame>
        <p:nvGraphicFramePr>
          <p:cNvPr id="9" name="Object 31"/>
          <p:cNvGraphicFramePr>
            <a:graphicFrameLocks noChangeAspect="1"/>
          </p:cNvGraphicFramePr>
          <p:nvPr/>
        </p:nvGraphicFramePr>
        <p:xfrm>
          <a:off x="2998752" y="2469507"/>
          <a:ext cx="250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98752" y="2469507"/>
                        <a:ext cx="250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2"/>
          <p:cNvGraphicFramePr>
            <a:graphicFrameLocks noChangeAspect="1"/>
          </p:cNvGraphicFramePr>
          <p:nvPr/>
        </p:nvGraphicFramePr>
        <p:xfrm>
          <a:off x="4763112" y="2493638"/>
          <a:ext cx="368300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5" imgW="6400800" imgH="10363200" progId="Equation.DSMT4">
                  <p:embed/>
                </p:oleObj>
              </mc:Choice>
              <mc:Fallback>
                <p:oleObj name="Equation" r:id="rId5" imgW="6400800" imgH="103632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63112" y="2493638"/>
                        <a:ext cx="368300" cy="5953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3"/>
          <p:cNvGraphicFramePr>
            <a:graphicFrameLocks noChangeAspect="1"/>
          </p:cNvGraphicFramePr>
          <p:nvPr/>
        </p:nvGraphicFramePr>
        <p:xfrm>
          <a:off x="6834814" y="2476175"/>
          <a:ext cx="36988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7" imgW="6096000" imgH="10363200" progId="Equation.DSMT4">
                  <p:embed/>
                </p:oleObj>
              </mc:Choice>
              <mc:Fallback>
                <p:oleObj name="Equation" r:id="rId7" imgW="6096000" imgH="103632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34814" y="2476175"/>
                        <a:ext cx="369887" cy="628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4"/>
          <p:cNvGraphicFramePr>
            <a:graphicFrameLocks noChangeAspect="1"/>
          </p:cNvGraphicFramePr>
          <p:nvPr/>
        </p:nvGraphicFramePr>
        <p:xfrm>
          <a:off x="4691673" y="3071810"/>
          <a:ext cx="500987" cy="811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9" imgW="6400800" imgH="10363200" progId="Equation.DSMT4">
                  <p:embed/>
                </p:oleObj>
              </mc:Choice>
              <mc:Fallback>
                <p:oleObj name="Equation" r:id="rId9" imgW="6400800" imgH="10363200" progId="Equation.DSMT4">
                  <p:embed/>
                  <p:pic>
                    <p:nvPicPr>
                      <p:cNvPr id="0" name="图片 102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91673" y="3071810"/>
                        <a:ext cx="500987" cy="81121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5"/>
          <p:cNvGraphicFramePr>
            <a:graphicFrameLocks noChangeAspect="1"/>
          </p:cNvGraphicFramePr>
          <p:nvPr/>
        </p:nvGraphicFramePr>
        <p:xfrm>
          <a:off x="6906252" y="3143248"/>
          <a:ext cx="224012" cy="577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10" imgW="3657600" imgH="9448800" progId="Equation.DSMT4">
                  <p:embed/>
                </p:oleObj>
              </mc:Choice>
              <mc:Fallback>
                <p:oleObj name="Equation" r:id="rId10" imgW="3657600" imgH="9448800" progId="Equation.DSMT4">
                  <p:embed/>
                  <p:pic>
                    <p:nvPicPr>
                      <p:cNvPr id="0" name="图片 102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06252" y="3143248"/>
                        <a:ext cx="224012" cy="5778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6"/>
          <p:cNvGraphicFramePr>
            <a:graphicFrameLocks noChangeAspect="1"/>
          </p:cNvGraphicFramePr>
          <p:nvPr/>
        </p:nvGraphicFramePr>
        <p:xfrm>
          <a:off x="6802429" y="3857628"/>
          <a:ext cx="444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11" imgW="5486400" imgH="5486400" progId="Equation.DSMT4">
                  <p:embed/>
                </p:oleObj>
              </mc:Choice>
              <mc:Fallback>
                <p:oleObj name="Equation" r:id="rId11" imgW="5486400" imgH="5486400" progId="Equation.DSMT4">
                  <p:embed/>
                  <p:pic>
                    <p:nvPicPr>
                      <p:cNvPr id="0" name="图片 1029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02429" y="3857628"/>
                        <a:ext cx="444500" cy="444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7"/>
          <p:cNvGraphicFramePr>
            <a:graphicFrameLocks noChangeAspect="1"/>
          </p:cNvGraphicFramePr>
          <p:nvPr/>
        </p:nvGraphicFramePr>
        <p:xfrm>
          <a:off x="2927314" y="3097527"/>
          <a:ext cx="314325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13" imgW="6096000" imgH="10363200" progId="Equation.DSMT4">
                  <p:embed/>
                </p:oleObj>
              </mc:Choice>
              <mc:Fallback>
                <p:oleObj name="Equation" r:id="rId13" imgW="6096000" imgH="10363200" progId="Equation.DSMT4">
                  <p:embed/>
                  <p:pic>
                    <p:nvPicPr>
                      <p:cNvPr id="0" name="图片 1030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27314" y="3097527"/>
                        <a:ext cx="314325" cy="739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8"/>
          <p:cNvGraphicFramePr>
            <a:graphicFrameLocks noChangeAspect="1"/>
          </p:cNvGraphicFramePr>
          <p:nvPr/>
        </p:nvGraphicFramePr>
        <p:xfrm>
          <a:off x="2927314" y="3829370"/>
          <a:ext cx="3921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14" imgW="6096000" imgH="10363200" progId="Equation.DSMT4">
                  <p:embed/>
                </p:oleObj>
              </mc:Choice>
              <mc:Fallback>
                <p:oleObj name="Equation" r:id="rId14" imgW="6096000" imgH="10363200" progId="Equation.DSMT4">
                  <p:embed/>
                  <p:pic>
                    <p:nvPicPr>
                      <p:cNvPr id="0" name="图片 1031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27314" y="3829370"/>
                        <a:ext cx="392113" cy="666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9"/>
          <p:cNvGraphicFramePr>
            <a:graphicFrameLocks noChangeAspect="1"/>
          </p:cNvGraphicFramePr>
          <p:nvPr/>
        </p:nvGraphicFramePr>
        <p:xfrm>
          <a:off x="4888525" y="3929066"/>
          <a:ext cx="229706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16" imgW="2133600" imgH="3962400" progId="Equation.DSMT4">
                  <p:embed/>
                </p:oleObj>
              </mc:Choice>
              <mc:Fallback>
                <p:oleObj name="Equation" r:id="rId16" imgW="2133600" imgH="3962400" progId="Equation.DSMT4">
                  <p:embed/>
                  <p:pic>
                    <p:nvPicPr>
                      <p:cNvPr id="0" name="图片 1032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88525" y="3929066"/>
                        <a:ext cx="229706" cy="4286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500034" y="4500570"/>
            <a:ext cx="7643866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【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思考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】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观察表格中特殊角的三角函数值，你能发现什么结论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357158" y="5000636"/>
            <a:ext cx="8358246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正弦、正切值随着角度的增大而增大，余弦值随着角度的增大而减小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°=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°=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°=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，故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°-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°-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，其中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为锐角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73380" y="1175385"/>
            <a:ext cx="1822450" cy="1317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 bldLvl="0" animBg="1" autoUpdateAnimBg="0"/>
      <p:bldP spid="174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928662" y="214290"/>
            <a:ext cx="3603621" cy="1768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latin typeface="Times New Roman" panose="02020603050405020304" pitchFamily="18" charset="0"/>
              </a:rPr>
              <a:t>例</a:t>
            </a:r>
            <a:r>
              <a:rPr lang="en-US" altLang="zh-CN" sz="2000" b="1" dirty="0" smtClean="0">
                <a:latin typeface="Times New Roman" panose="02020603050405020304" pitchFamily="18" charset="0"/>
              </a:rPr>
              <a:t>1   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求</a:t>
            </a:r>
            <a:r>
              <a:rPr lang="zh-CN" altLang="en-US" sz="2000" b="1" dirty="0">
                <a:latin typeface="Times New Roman" panose="02020603050405020304" pitchFamily="18" charset="0"/>
              </a:rPr>
              <a:t>下列各式的值：</a:t>
            </a:r>
            <a:endParaRPr lang="zh-CN" altLang="en-US" sz="2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</a:rPr>
              <a:t>）</a:t>
            </a:r>
            <a:r>
              <a:rPr lang="en-US" altLang="zh-CN" sz="2000" b="1" dirty="0">
                <a:latin typeface="Times New Roman" panose="02020603050405020304" pitchFamily="18" charset="0"/>
              </a:rPr>
              <a:t>cos</a:t>
            </a:r>
            <a:r>
              <a:rPr lang="en-US" altLang="zh-CN" sz="20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000" b="1" dirty="0">
                <a:latin typeface="Times New Roman" panose="02020603050405020304" pitchFamily="18" charset="0"/>
              </a:rPr>
              <a:t>60°</a:t>
            </a:r>
            <a:r>
              <a:rPr lang="zh-CN" altLang="en-US" sz="2000" b="1" dirty="0">
                <a:latin typeface="Times New Roman" panose="02020603050405020304" pitchFamily="18" charset="0"/>
              </a:rPr>
              <a:t>＋</a:t>
            </a:r>
            <a:r>
              <a:rPr lang="en-US" altLang="zh-CN" sz="2000" b="1" dirty="0">
                <a:latin typeface="Times New Roman" panose="02020603050405020304" pitchFamily="18" charset="0"/>
              </a:rPr>
              <a:t>sin</a:t>
            </a:r>
            <a:r>
              <a:rPr lang="en-US" altLang="zh-CN" sz="20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000" b="1" dirty="0">
                <a:latin typeface="Times New Roman" panose="02020603050405020304" pitchFamily="18" charset="0"/>
              </a:rPr>
              <a:t>60°</a:t>
            </a:r>
            <a:endParaRPr lang="en-US" altLang="zh-CN" sz="2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</a:rPr>
              <a:t>）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1647799" y="1201715"/>
          <a:ext cx="2376488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公式" r:id="rId2" imgW="24993600" imgH="10058400" progId="Equation.3">
                  <p:embed/>
                </p:oleObj>
              </mc:Choice>
              <mc:Fallback>
                <p:oleObj name="公式" r:id="rId2" imgW="24993600" imgH="10058400" progId="Equation.3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47799" y="1201715"/>
                        <a:ext cx="2376488" cy="957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85720" y="4000504"/>
            <a:ext cx="3714776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解： （</a:t>
            </a:r>
            <a:r>
              <a:rPr lang="en-US" altLang="zh-CN" sz="2000" b="1" dirty="0">
                <a:latin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</a:rPr>
              <a:t>） </a:t>
            </a:r>
            <a:r>
              <a:rPr lang="en-US" altLang="zh-CN" sz="2000" b="1" dirty="0">
                <a:latin typeface="Times New Roman" panose="02020603050405020304" pitchFamily="18" charset="0"/>
              </a:rPr>
              <a:t>cos</a:t>
            </a:r>
            <a:r>
              <a:rPr lang="en-US" altLang="zh-CN" sz="20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000" b="1" dirty="0">
                <a:latin typeface="Times New Roman" panose="02020603050405020304" pitchFamily="18" charset="0"/>
              </a:rPr>
              <a:t>60°</a:t>
            </a:r>
            <a:r>
              <a:rPr lang="zh-CN" altLang="en-US" sz="2000" b="1" dirty="0">
                <a:latin typeface="Times New Roman" panose="02020603050405020304" pitchFamily="18" charset="0"/>
              </a:rPr>
              <a:t>＋</a:t>
            </a:r>
            <a:r>
              <a:rPr lang="en-US" altLang="zh-CN" sz="2000" b="1" dirty="0">
                <a:latin typeface="Times New Roman" panose="02020603050405020304" pitchFamily="18" charset="0"/>
              </a:rPr>
              <a:t>sin</a:t>
            </a:r>
            <a:r>
              <a:rPr lang="en-US" altLang="zh-CN" sz="20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000" b="1" dirty="0">
                <a:latin typeface="Times New Roman" panose="02020603050405020304" pitchFamily="18" charset="0"/>
              </a:rPr>
              <a:t>60°</a:t>
            </a:r>
            <a:endParaRPr lang="en-US" altLang="zh-CN" sz="20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428596" y="4643446"/>
          <a:ext cx="1800225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公式" r:id="rId4" imgW="24384000" imgH="12801600" progId="Equation.3">
                  <p:embed/>
                </p:oleObj>
              </mc:Choice>
              <mc:Fallback>
                <p:oleObj name="公式" r:id="rId4" imgW="24384000" imgH="12801600" progId="Equation.3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8596" y="4643446"/>
                        <a:ext cx="1800225" cy="9445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00034" y="5857892"/>
            <a:ext cx="230346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Times New Roman" panose="02020603050405020304" pitchFamily="18" charset="0"/>
              </a:rPr>
              <a:t>1</a:t>
            </a:r>
            <a:endParaRPr lang="en-US" altLang="zh-CN" sz="20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5500694" y="3786190"/>
          <a:ext cx="2232025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公式" r:id="rId6" imgW="24993600" imgH="10058400" progId="Equation.3">
                  <p:embed/>
                </p:oleObj>
              </mc:Choice>
              <mc:Fallback>
                <p:oleObj name="公式" r:id="rId6" imgW="24993600" imgH="10058400" progId="Equation.3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00694" y="3786190"/>
                        <a:ext cx="2232025" cy="898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779969" y="4108452"/>
            <a:ext cx="82232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</a:rPr>
              <a:t>）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5286380" y="4857760"/>
          <a:ext cx="1873250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公式" r:id="rId7" imgW="21945600" imgH="10363200" progId="Equation.3">
                  <p:embed/>
                </p:oleObj>
              </mc:Choice>
              <mc:Fallback>
                <p:oleObj name="公式" r:id="rId7" imgW="21945600" imgH="10363200" progId="Equation.3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86380" y="4857760"/>
                        <a:ext cx="1873250" cy="884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5286380" y="5929330"/>
            <a:ext cx="2016125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Times New Roman" panose="02020603050405020304" pitchFamily="18" charset="0"/>
              </a:rPr>
              <a:t>0</a:t>
            </a:r>
            <a:endParaRPr lang="en-US" altLang="zh-CN" sz="2000" b="1" dirty="0">
              <a:latin typeface="Times New Roman" panose="02020603050405020304" pitchFamily="18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14282" y="2143116"/>
            <a:ext cx="8286808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你知道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与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表示的意义吗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472" y="2571744"/>
            <a:ext cx="6429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表示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，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表示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58" y="3143248"/>
            <a:ext cx="8286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各等于什么值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lang="en-US" altLang="zh-CN" sz="20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2" grpId="0" bldLvl="0" animBg="1"/>
      <p:bldP spid="22534" grpId="0" bldLvl="0" animBg="1"/>
      <p:bldP spid="22536" grpId="0" bldLvl="0" animBg="1"/>
      <p:bldP spid="19462" grpId="0" bldLvl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69888" y="692150"/>
            <a:ext cx="679450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2 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）如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图所示，</a:t>
            </a:r>
            <a:r>
              <a:rPr lang="zh-CN" altLang="en-US" sz="2400" b="1" dirty="0">
                <a:latin typeface="Times New Roman" panose="02020603050405020304" pitchFamily="18" charset="0"/>
              </a:rPr>
              <a:t>在</a:t>
            </a:r>
            <a:r>
              <a:rPr lang="en-US" altLang="zh-CN" sz="2400" b="1" dirty="0" err="1">
                <a:latin typeface="Times New Roman" panose="02020603050405020304" pitchFamily="18" charset="0"/>
              </a:rPr>
              <a:t>Rt△</a:t>
            </a:r>
            <a:r>
              <a:rPr lang="en-US" altLang="zh-CN" sz="2400" b="1" i="1" dirty="0" err="1">
                <a:latin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</a:rPr>
              <a:t>中，∠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</a:rPr>
              <a:t>90°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                                           ，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</a:rPr>
              <a:t>               求</a:t>
            </a:r>
            <a:r>
              <a:rPr lang="zh-CN" altLang="en-US" sz="2400" b="1" dirty="0">
                <a:latin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</a:rPr>
              <a:t>的度数．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1785918" y="1214422"/>
          <a:ext cx="3941772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32613600" imgH="5486400" progId="Equation.DSMT4">
                  <p:embed/>
                </p:oleObj>
              </mc:Choice>
              <mc:Fallback>
                <p:oleObj name="Equation" r:id="rId2" imgW="32613600" imgH="5486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85918" y="1214422"/>
                        <a:ext cx="3941772" cy="5095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00034" y="2786058"/>
            <a:ext cx="43195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解： </a:t>
            </a:r>
            <a:r>
              <a:rPr lang="zh-CN" altLang="en-US" sz="2400" dirty="0" smtClean="0">
                <a:latin typeface="Times New Roman" panose="02020603050405020304" pitchFamily="18" charset="0"/>
              </a:rPr>
              <a:t>在</a:t>
            </a:r>
            <a:r>
              <a:rPr lang="zh-CN" altLang="en-US" sz="2400" dirty="0">
                <a:latin typeface="Times New Roman" panose="02020603050405020304" pitchFamily="18" charset="0"/>
              </a:rPr>
              <a:t>图中，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444500" y="3500438"/>
          <a:ext cx="3611563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公式" r:id="rId4" imgW="39624000" imgH="10972800" progId="Equation.3">
                  <p:embed/>
                </p:oleObj>
              </mc:Choice>
              <mc:Fallback>
                <p:oleObj name="公式" r:id="rId4" imgW="39624000" imgH="10972800" progId="Equation.3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4500" y="3500438"/>
                        <a:ext cx="3611563" cy="10017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614363" y="4643438"/>
          <a:ext cx="17002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公式" r:id="rId6" imgW="18288000" imgH="4267200" progId="Equation.3">
                  <p:embed/>
                </p:oleObj>
              </mc:Choice>
              <mc:Fallback>
                <p:oleObj name="公式" r:id="rId6" imgW="18288000" imgH="4267200" progId="Equation.3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4363" y="4643438"/>
                        <a:ext cx="1700212" cy="396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7"/>
          <p:cNvGrpSpPr/>
          <p:nvPr/>
        </p:nvGrpSpPr>
        <p:grpSpPr bwMode="auto">
          <a:xfrm>
            <a:off x="5715008" y="2643182"/>
            <a:ext cx="2389187" cy="2590800"/>
            <a:chOff x="3325" y="754"/>
            <a:chExt cx="1505" cy="1632"/>
          </a:xfrm>
        </p:grpSpPr>
        <p:sp>
          <p:nvSpPr>
            <p:cNvPr id="23560" name="AutoShape 8"/>
            <p:cNvSpPr>
              <a:spLocks noChangeArrowheads="1"/>
            </p:cNvSpPr>
            <p:nvPr/>
          </p:nvSpPr>
          <p:spPr bwMode="auto">
            <a:xfrm rot="8088086">
              <a:off x="3621" y="1365"/>
              <a:ext cx="1360" cy="681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23561" name="Text Box 9"/>
            <p:cNvSpPr txBox="1">
              <a:spLocks noChangeArrowheads="1"/>
            </p:cNvSpPr>
            <p:nvPr/>
          </p:nvSpPr>
          <p:spPr bwMode="auto">
            <a:xfrm>
              <a:off x="3325" y="1910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A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23562" name="Text Box 10"/>
            <p:cNvSpPr txBox="1">
              <a:spLocks noChangeArrowheads="1"/>
            </p:cNvSpPr>
            <p:nvPr/>
          </p:nvSpPr>
          <p:spPr bwMode="auto">
            <a:xfrm>
              <a:off x="4414" y="754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B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23563" name="Text Box 11"/>
            <p:cNvSpPr txBox="1">
              <a:spLocks noChangeArrowheads="1"/>
            </p:cNvSpPr>
            <p:nvPr/>
          </p:nvSpPr>
          <p:spPr bwMode="auto">
            <a:xfrm>
              <a:off x="4595" y="1910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C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23564" name="Freeform 12"/>
            <p:cNvSpPr/>
            <p:nvPr/>
          </p:nvSpPr>
          <p:spPr bwMode="auto">
            <a:xfrm rot="16200000">
              <a:off x="4450" y="1860"/>
              <a:ext cx="90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90" y="90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90" y="0"/>
                  </a:lnTo>
                  <a:lnTo>
                    <a:pt x="90" y="9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graphicFrame>
          <p:nvGraphicFramePr>
            <p:cNvPr id="23565" name="Object 13"/>
            <p:cNvGraphicFramePr>
              <a:graphicFrameLocks noChangeAspect="1"/>
            </p:cNvGraphicFramePr>
            <p:nvPr/>
          </p:nvGraphicFramePr>
          <p:xfrm>
            <a:off x="4550" y="1344"/>
            <a:ext cx="280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Equation" r:id="rId8" imgW="5486400" imgH="5486400" progId="Equation.DSMT4">
                    <p:embed/>
                  </p:oleObj>
                </mc:Choice>
                <mc:Fallback>
                  <p:oleObj name="Equation" r:id="rId8" imgW="5486400" imgH="5486400" progId="Equation.DSMT4">
                    <p:embed/>
                    <p:pic>
                      <p:nvPicPr>
                        <p:cNvPr id="0" name="图片 307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550" y="1344"/>
                          <a:ext cx="280" cy="28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66" name="Object 14"/>
            <p:cNvGraphicFramePr>
              <a:graphicFrameLocks noChangeAspect="1"/>
            </p:cNvGraphicFramePr>
            <p:nvPr/>
          </p:nvGraphicFramePr>
          <p:xfrm>
            <a:off x="3733" y="1245"/>
            <a:ext cx="29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Equation" r:id="rId10" imgW="5791200" imgH="5486400" progId="Equation.DSMT4">
                    <p:embed/>
                  </p:oleObj>
                </mc:Choice>
                <mc:Fallback>
                  <p:oleObj name="Equation" r:id="rId10" imgW="5791200" imgH="5486400" progId="Equation.DSMT4">
                    <p:embed/>
                    <p:pic>
                      <p:nvPicPr>
                        <p:cNvPr id="0" name="图片 307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3733" y="1245"/>
                          <a:ext cx="296" cy="28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571472" y="642918"/>
            <a:ext cx="655320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）如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图所示，</a:t>
            </a:r>
            <a:r>
              <a:rPr lang="en-US" altLang="zh-CN" sz="2800" i="1" dirty="0" smtClean="0">
                <a:latin typeface="Times New Roman" panose="02020603050405020304" pitchFamily="18" charset="0"/>
              </a:rPr>
              <a:t>AO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是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圆锥的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高，</a:t>
            </a:r>
            <a:r>
              <a:rPr lang="en-US" altLang="zh-CN" sz="2800" i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i="1" dirty="0" smtClean="0">
                <a:latin typeface="Times New Roman" panose="02020603050405020304" pitchFamily="18" charset="0"/>
              </a:rPr>
              <a:t>OB</a:t>
            </a:r>
            <a:r>
              <a:rPr lang="zh-CN" altLang="en-US" sz="2800" i="1" dirty="0" smtClean="0">
                <a:latin typeface="Times New Roman" panose="02020603050405020304" pitchFamily="18" charset="0"/>
              </a:rPr>
              <a:t>是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底面半径，                  ，</a:t>
            </a:r>
            <a:r>
              <a:rPr lang="zh-CN" altLang="en-US" sz="2800" dirty="0" smtClean="0"/>
              <a:t>求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800" dirty="0" smtClean="0"/>
              <a:t>的度数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l-G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822325" y="2857500"/>
          <a:ext cx="3357563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公式" r:id="rId2" imgW="42976800" imgH="10363200" progId="Equation.3">
                  <p:embed/>
                </p:oleObj>
              </mc:Choice>
              <mc:Fallback>
                <p:oleObj name="公式" r:id="rId2" imgW="42976800" imgH="10363200" progId="Equation.3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2325" y="2857500"/>
                        <a:ext cx="3357563" cy="809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830263" y="3714750"/>
          <a:ext cx="136683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公式" r:id="rId4" imgW="15240000" imgH="4267200" progId="Equation.3">
                  <p:embed/>
                </p:oleObj>
              </mc:Choice>
              <mc:Fallback>
                <p:oleObj name="公式" r:id="rId4" imgW="15240000" imgH="4267200" progId="Equation.3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0263" y="3714750"/>
                        <a:ext cx="1366837" cy="3825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14348" y="2143116"/>
            <a:ext cx="40322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</a:rPr>
              <a:t>解：</a:t>
            </a:r>
            <a:r>
              <a:rPr lang="zh-CN" altLang="en-US" sz="2800" dirty="0">
                <a:latin typeface="Times New Roman" panose="02020603050405020304" pitchFamily="18" charset="0"/>
              </a:rPr>
              <a:t> 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在</a:t>
            </a:r>
            <a:r>
              <a:rPr lang="zh-CN" altLang="en-US" sz="2800" dirty="0">
                <a:latin typeface="Times New Roman" panose="02020603050405020304" pitchFamily="18" charset="0"/>
              </a:rPr>
              <a:t>图中，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6072198" y="1571612"/>
            <a:ext cx="1743075" cy="2232025"/>
            <a:chOff x="4322" y="618"/>
            <a:chExt cx="1098" cy="1406"/>
          </a:xfrm>
        </p:grpSpPr>
        <p:grpSp>
          <p:nvGrpSpPr>
            <p:cNvPr id="3" name="Group 7"/>
            <p:cNvGrpSpPr/>
            <p:nvPr/>
          </p:nvGrpSpPr>
          <p:grpSpPr bwMode="auto">
            <a:xfrm>
              <a:off x="4322" y="832"/>
              <a:ext cx="884" cy="1192"/>
              <a:chOff x="3364" y="2807"/>
              <a:chExt cx="1621" cy="2184"/>
            </a:xfrm>
          </p:grpSpPr>
          <p:sp>
            <p:nvSpPr>
              <p:cNvPr id="24584" name="d37Arc 2"/>
              <p:cNvSpPr/>
              <p:nvPr/>
            </p:nvSpPr>
            <p:spPr bwMode="auto">
              <a:xfrm>
                <a:off x="3365" y="4367"/>
                <a:ext cx="1620" cy="312"/>
              </a:xfrm>
              <a:custGeom>
                <a:avLst/>
                <a:gdLst>
                  <a:gd name="G0" fmla="+- 21585 0 0"/>
                  <a:gd name="G1" fmla="+- 21600 0 0"/>
                  <a:gd name="G2" fmla="+- 21600 0 0"/>
                  <a:gd name="T0" fmla="*/ 0 w 43185"/>
                  <a:gd name="T1" fmla="*/ 20791 h 21600"/>
                  <a:gd name="T2" fmla="*/ 43185 w 43185"/>
                  <a:gd name="T3" fmla="*/ 21600 h 21600"/>
                  <a:gd name="T4" fmla="*/ 21585 w 43185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85" h="21600" fill="none" extrusionOk="0">
                    <a:moveTo>
                      <a:pt x="0" y="20791"/>
                    </a:moveTo>
                    <a:cubicBezTo>
                      <a:pt x="435" y="9184"/>
                      <a:pt x="9970" y="-1"/>
                      <a:pt x="21585" y="0"/>
                    </a:cubicBezTo>
                    <a:cubicBezTo>
                      <a:pt x="33514" y="0"/>
                      <a:pt x="43185" y="9670"/>
                      <a:pt x="43185" y="21600"/>
                    </a:cubicBezTo>
                  </a:path>
                  <a:path w="43185" h="21600" stroke="0" extrusionOk="0">
                    <a:moveTo>
                      <a:pt x="0" y="20791"/>
                    </a:moveTo>
                    <a:cubicBezTo>
                      <a:pt x="435" y="9184"/>
                      <a:pt x="9970" y="-1"/>
                      <a:pt x="21585" y="0"/>
                    </a:cubicBezTo>
                    <a:cubicBezTo>
                      <a:pt x="33514" y="0"/>
                      <a:pt x="43185" y="9670"/>
                      <a:pt x="43185" y="21600"/>
                    </a:cubicBezTo>
                    <a:lnTo>
                      <a:pt x="21585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lgDash"/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24585" name="d37Arc 3"/>
              <p:cNvSpPr/>
              <p:nvPr/>
            </p:nvSpPr>
            <p:spPr bwMode="auto">
              <a:xfrm flipV="1">
                <a:off x="3366" y="4679"/>
                <a:ext cx="1619" cy="312"/>
              </a:xfrm>
              <a:custGeom>
                <a:avLst/>
                <a:gdLst>
                  <a:gd name="G0" fmla="+- 21557 0 0"/>
                  <a:gd name="G1" fmla="+- 21600 0 0"/>
                  <a:gd name="G2" fmla="+- 21600 0 0"/>
                  <a:gd name="T0" fmla="*/ 0 w 43157"/>
                  <a:gd name="T1" fmla="*/ 20240 h 21600"/>
                  <a:gd name="T2" fmla="*/ 43157 w 43157"/>
                  <a:gd name="T3" fmla="*/ 21600 h 21600"/>
                  <a:gd name="T4" fmla="*/ 21557 w 43157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57" h="21600" fill="none" extrusionOk="0">
                    <a:moveTo>
                      <a:pt x="-1" y="20239"/>
                    </a:moveTo>
                    <a:cubicBezTo>
                      <a:pt x="717" y="8861"/>
                      <a:pt x="10155" y="-1"/>
                      <a:pt x="21557" y="0"/>
                    </a:cubicBezTo>
                    <a:cubicBezTo>
                      <a:pt x="33486" y="0"/>
                      <a:pt x="43157" y="9670"/>
                      <a:pt x="43157" y="21600"/>
                    </a:cubicBezTo>
                  </a:path>
                  <a:path w="43157" h="21600" stroke="0" extrusionOk="0">
                    <a:moveTo>
                      <a:pt x="-1" y="20239"/>
                    </a:moveTo>
                    <a:cubicBezTo>
                      <a:pt x="717" y="8861"/>
                      <a:pt x="10155" y="-1"/>
                      <a:pt x="21557" y="0"/>
                    </a:cubicBezTo>
                    <a:cubicBezTo>
                      <a:pt x="33486" y="0"/>
                      <a:pt x="43157" y="9670"/>
                      <a:pt x="43157" y="21600"/>
                    </a:cubicBezTo>
                    <a:lnTo>
                      <a:pt x="21557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24586" name="d37Line 4"/>
              <p:cNvSpPr>
                <a:spLocks noChangeShapeType="1"/>
              </p:cNvSpPr>
              <p:nvPr/>
            </p:nvSpPr>
            <p:spPr bwMode="auto">
              <a:xfrm>
                <a:off x="4174" y="2807"/>
                <a:ext cx="0" cy="1872"/>
              </a:xfrm>
              <a:prstGeom prst="line">
                <a:avLst/>
              </a:prstGeom>
              <a:noFill/>
              <a:ln w="9525">
                <a:solidFill>
                  <a:srgbClr val="FF00FF"/>
                </a:solidFill>
                <a:prstDash val="lgDashDot"/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24587" name="d37Line 5"/>
              <p:cNvSpPr>
                <a:spLocks noChangeShapeType="1"/>
              </p:cNvSpPr>
              <p:nvPr/>
            </p:nvSpPr>
            <p:spPr bwMode="auto">
              <a:xfrm flipH="1">
                <a:off x="3364" y="2807"/>
                <a:ext cx="810" cy="187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24588" name="d37Line 6"/>
              <p:cNvSpPr>
                <a:spLocks noChangeShapeType="1"/>
              </p:cNvSpPr>
              <p:nvPr/>
            </p:nvSpPr>
            <p:spPr bwMode="auto">
              <a:xfrm>
                <a:off x="4174" y="2807"/>
                <a:ext cx="810" cy="187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24589" name="d37Line 9"/>
              <p:cNvSpPr>
                <a:spLocks noChangeShapeType="1"/>
              </p:cNvSpPr>
              <p:nvPr/>
            </p:nvSpPr>
            <p:spPr bwMode="auto">
              <a:xfrm flipH="1">
                <a:off x="4174" y="4679"/>
                <a:ext cx="810" cy="0"/>
              </a:xfrm>
              <a:prstGeom prst="line">
                <a:avLst/>
              </a:prstGeom>
              <a:noFill/>
              <a:ln w="9525">
                <a:solidFill>
                  <a:srgbClr val="FF00FF"/>
                </a:solidFill>
                <a:prstDash val="lgDash"/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4649" y="618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A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24591" name="Text Box 15"/>
            <p:cNvSpPr txBox="1">
              <a:spLocks noChangeArrowheads="1"/>
            </p:cNvSpPr>
            <p:nvPr/>
          </p:nvSpPr>
          <p:spPr bwMode="auto">
            <a:xfrm>
              <a:off x="5193" y="1706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B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24592" name="Text Box 16"/>
            <p:cNvSpPr txBox="1">
              <a:spLocks noChangeArrowheads="1"/>
            </p:cNvSpPr>
            <p:nvPr/>
          </p:nvSpPr>
          <p:spPr bwMode="auto">
            <a:xfrm>
              <a:off x="4558" y="1774"/>
              <a:ext cx="272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O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24593" name="Freeform 17"/>
            <p:cNvSpPr/>
            <p:nvPr/>
          </p:nvSpPr>
          <p:spPr bwMode="auto">
            <a:xfrm>
              <a:off x="5083" y="1749"/>
              <a:ext cx="68" cy="99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11" y="36"/>
                </a:cxn>
                <a:cxn ang="0">
                  <a:pos x="2" y="99"/>
                </a:cxn>
              </a:cxnLst>
              <a:rect l="0" t="0" r="r" b="b"/>
              <a:pathLst>
                <a:path w="68" h="99">
                  <a:moveTo>
                    <a:pt x="68" y="0"/>
                  </a:moveTo>
                  <a:cubicBezTo>
                    <a:pt x="59" y="5"/>
                    <a:pt x="22" y="19"/>
                    <a:pt x="11" y="36"/>
                  </a:cubicBezTo>
                  <a:cubicBezTo>
                    <a:pt x="0" y="53"/>
                    <a:pt x="4" y="86"/>
                    <a:pt x="2" y="99"/>
                  </a:cubicBezTo>
                </a:path>
              </a:pathLst>
            </a:custGeom>
            <a:noFill/>
            <a:ln w="28575" cmpd="sng">
              <a:solidFill>
                <a:srgbClr val="0000FF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594" name="Freeform 18"/>
            <p:cNvSpPr/>
            <p:nvPr/>
          </p:nvSpPr>
          <p:spPr bwMode="auto">
            <a:xfrm>
              <a:off x="4785" y="1752"/>
              <a:ext cx="91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1" y="0"/>
                </a:cxn>
                <a:cxn ang="0">
                  <a:pos x="91" y="90"/>
                </a:cxn>
              </a:cxnLst>
              <a:rect l="0" t="0" r="r" b="b"/>
              <a:pathLst>
                <a:path w="91" h="90">
                  <a:moveTo>
                    <a:pt x="0" y="0"/>
                  </a:moveTo>
                  <a:lnTo>
                    <a:pt x="91" y="0"/>
                  </a:lnTo>
                  <a:lnTo>
                    <a:pt x="91" y="90"/>
                  </a:lnTo>
                </a:path>
              </a:pathLst>
            </a:custGeom>
            <a:noFill/>
            <a:ln w="28575" cmpd="sng">
              <a:solidFill>
                <a:srgbClr val="0000FF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  <p:graphicFrame>
          <p:nvGraphicFramePr>
            <p:cNvPr id="24595" name="Object 19"/>
            <p:cNvGraphicFramePr>
              <a:graphicFrameLocks noChangeAspect="1"/>
            </p:cNvGraphicFramePr>
            <p:nvPr/>
          </p:nvGraphicFramePr>
          <p:xfrm>
            <a:off x="4931" y="1719"/>
            <a:ext cx="165" cy="1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9" name="Equation" r:id="rId6" imgW="3657600" imgH="3352800" progId="Equation.DSMT4">
                    <p:embed/>
                  </p:oleObj>
                </mc:Choice>
                <mc:Fallback>
                  <p:oleObj name="Equation" r:id="rId6" imgW="3657600" imgH="3352800" progId="Equation.DSMT4">
                    <p:embed/>
                    <p:pic>
                      <p:nvPicPr>
                        <p:cNvPr id="0" name="图片 409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931" y="1719"/>
                          <a:ext cx="165" cy="151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4596" name="Object 20"/>
          <p:cNvGraphicFramePr>
            <a:graphicFrameLocks noChangeAspect="1"/>
          </p:cNvGraphicFramePr>
          <p:nvPr/>
        </p:nvGraphicFramePr>
        <p:xfrm>
          <a:off x="2428860" y="1142984"/>
          <a:ext cx="15303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8" imgW="18897600" imgH="5486400" progId="Equation.DSMT4">
                  <p:embed/>
                </p:oleObj>
              </mc:Choice>
              <mc:Fallback>
                <p:oleObj name="Equation" r:id="rId8" imgW="18897600" imgH="54864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28860" y="1142984"/>
                        <a:ext cx="1530350" cy="444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56870" y="4501515"/>
            <a:ext cx="719772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归纳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】</a:t>
            </a:r>
            <a:r>
              <a:rPr kumimoji="0" 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要求一个直角三角形中一个锐角的度数，可以先求它的某一个三角函数的值，如果这个值是一个特殊值，那么我们就可以求出这个角的度数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/>
      <p:bldP spid="24581" grpId="0" bldLvl="0" animBg="1"/>
      <p:bldP spid="225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图片 13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42976" y="1643050"/>
            <a:ext cx="343605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785786" y="857232"/>
            <a:ext cx="807249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结合图形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如图所示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及其中的数据和三角函数定义来计算特殊角的三角函数值，从而记住结果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8662" y="35716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[</a:t>
            </a:r>
            <a:r>
              <a:rPr lang="zh-CN" altLang="en-US" sz="24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知识拓展</a:t>
            </a:r>
            <a:r>
              <a:rPr lang="en-US" altLang="zh-CN" sz="24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]</a:t>
            </a:r>
            <a:r>
              <a:rPr lang="zh-CN" altLang="en-US" sz="2400" b="1" i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endParaRPr lang="zh-CN" altLang="en-US" sz="3200" b="1" dirty="0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785786" y="3000372"/>
            <a:ext cx="757242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对于其他相关角的三角函数值，往往用定义求解，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角等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857224" y="4214818"/>
            <a:ext cx="721523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等边三角形、等腰直角三角形及与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角相关联的其他三角形问题，常常要用特殊角的三角函数值解答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7020272" y="6237312"/>
            <a:ext cx="72008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ldLvl="0" animBg="1"/>
      <p:bldP spid="1843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6147663" y="86364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85720" y="785794"/>
            <a:ext cx="600079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计算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的值等于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85720" y="1643050"/>
            <a:ext cx="621510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   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785786" y="1643050"/>
          <a:ext cx="471490" cy="4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3" imgW="5486400" imgH="5486400" progId="Equation.DSMT4">
                  <p:embed/>
                </p:oleObj>
              </mc:Choice>
              <mc:Fallback>
                <p:oleObj name="Equation" r:id="rId3" imgW="5486400" imgH="54864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5786" y="1643050"/>
                        <a:ext cx="471490" cy="4714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2214546" y="1643050"/>
          <a:ext cx="428627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5" imgW="5486400" imgH="5486400" progId="Equation.DSMT4">
                  <p:embed/>
                </p:oleObj>
              </mc:Choice>
              <mc:Fallback>
                <p:oleObj name="Equation" r:id="rId5" imgW="5486400" imgH="54864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14546" y="1643050"/>
                        <a:ext cx="428627" cy="4286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3429000" y="1500188"/>
          <a:ext cx="412750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6" imgW="6096000" imgH="10363200" progId="Equation.DSMT4">
                  <p:embed/>
                </p:oleObj>
              </mc:Choice>
              <mc:Fallback>
                <p:oleObj name="Equation" r:id="rId6" imgW="6096000" imgH="103632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29000" y="1500188"/>
                        <a:ext cx="412750" cy="701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4714876" y="1500174"/>
          <a:ext cx="290514" cy="75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8" imgW="3657600" imgH="9448800" progId="Equation.DSMT4">
                  <p:embed/>
                </p:oleObj>
              </mc:Choice>
              <mc:Fallback>
                <p:oleObj name="Equation" r:id="rId8" imgW="3657600" imgH="94488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14876" y="1500174"/>
                        <a:ext cx="290514" cy="7504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428596" y="2428868"/>
            <a:ext cx="585791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:3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tan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30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×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</a:t>
            </a:r>
            <a:r>
              <a:rPr kumimoji="0" lang="en-US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09" name="Object 13"/>
          <p:cNvGraphicFramePr>
            <a:graphicFrameLocks noChangeAspect="1"/>
          </p:cNvGraphicFramePr>
          <p:nvPr/>
        </p:nvGraphicFramePr>
        <p:xfrm>
          <a:off x="3571868" y="2357430"/>
          <a:ext cx="412750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10" imgW="6096000" imgH="10363200" progId="Equation.DSMT4">
                  <p:embed/>
                </p:oleObj>
              </mc:Choice>
              <mc:Fallback>
                <p:oleObj name="Equation" r:id="rId10" imgW="6096000" imgH="103632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71868" y="2357430"/>
                        <a:ext cx="412750" cy="701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0" name="Object 14"/>
          <p:cNvGraphicFramePr>
            <a:graphicFrameLocks noChangeAspect="1"/>
          </p:cNvGraphicFramePr>
          <p:nvPr/>
        </p:nvGraphicFramePr>
        <p:xfrm>
          <a:off x="4143372" y="2428868"/>
          <a:ext cx="47148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12" imgW="5486400" imgH="5486400" progId="Equation.DSMT4">
                  <p:embed/>
                </p:oleObj>
              </mc:Choice>
              <mc:Fallback>
                <p:oleObj name="Equation" r:id="rId12" imgW="5486400" imgH="5486400" progId="Equation.DSMT4">
                  <p:embed/>
                  <p:pic>
                    <p:nvPicPr>
                      <p:cNvPr id="0" name="图片 51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43372" y="2428868"/>
                        <a:ext cx="471487" cy="4714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6572264" y="3071810"/>
          <a:ext cx="285752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Equation" r:id="rId13" imgW="3657600" imgH="9448800" progId="Equation.DSMT4">
                  <p:embed/>
                </p:oleObj>
              </mc:Choice>
              <mc:Fallback>
                <p:oleObj name="Equation" r:id="rId13" imgW="3657600" imgH="9448800" progId="Equation.DSMT4">
                  <p:embed/>
                  <p:pic>
                    <p:nvPicPr>
                      <p:cNvPr id="0" name="图片 5126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72264" y="3071810"/>
                        <a:ext cx="285752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2" name="Object 16"/>
          <p:cNvGraphicFramePr>
            <a:graphicFrameLocks noChangeAspect="1"/>
          </p:cNvGraphicFramePr>
          <p:nvPr/>
        </p:nvGraphicFramePr>
        <p:xfrm>
          <a:off x="1000100" y="4214818"/>
          <a:ext cx="285750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15" imgW="3657600" imgH="9448800" progId="Equation.DSMT4">
                  <p:embed/>
                </p:oleObj>
              </mc:Choice>
              <mc:Fallback>
                <p:oleObj name="Equation" r:id="rId15" imgW="3657600" imgH="9448800" progId="Equation.DSMT4">
                  <p:embed/>
                  <p:pic>
                    <p:nvPicPr>
                      <p:cNvPr id="0" name="图片 5127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00100" y="4214818"/>
                        <a:ext cx="285750" cy="7381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3" name="Object 17"/>
          <p:cNvGraphicFramePr>
            <a:graphicFrameLocks noChangeAspect="1"/>
          </p:cNvGraphicFramePr>
          <p:nvPr/>
        </p:nvGraphicFramePr>
        <p:xfrm>
          <a:off x="1928794" y="4214818"/>
          <a:ext cx="428628" cy="693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16" imgW="6400800" imgH="10363200" progId="Equation.DSMT4">
                  <p:embed/>
                </p:oleObj>
              </mc:Choice>
              <mc:Fallback>
                <p:oleObj name="Equation" r:id="rId16" imgW="6400800" imgH="10363200" progId="Equation.DSMT4">
                  <p:embed/>
                  <p:pic>
                    <p:nvPicPr>
                      <p:cNvPr id="0" name="图片 5128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28794" y="4214818"/>
                        <a:ext cx="428628" cy="6939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4" name="Object 18"/>
          <p:cNvGraphicFramePr>
            <a:graphicFrameLocks noChangeAspect="1"/>
          </p:cNvGraphicFramePr>
          <p:nvPr/>
        </p:nvGraphicFramePr>
        <p:xfrm>
          <a:off x="2928926" y="4214818"/>
          <a:ext cx="412752" cy="701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18" imgW="6096000" imgH="10363200" progId="Equation.DSMT4">
                  <p:embed/>
                </p:oleObj>
              </mc:Choice>
              <mc:Fallback>
                <p:oleObj name="Equation" r:id="rId18" imgW="6096000" imgH="10363200" progId="Equation.DSMT4">
                  <p:embed/>
                  <p:pic>
                    <p:nvPicPr>
                      <p:cNvPr id="0" name="图片 5129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28926" y="4214818"/>
                        <a:ext cx="412752" cy="70167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214282" y="3143248"/>
            <a:ext cx="8143932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都是锐角，若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°-∠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等于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428596" y="5072074"/>
            <a:ext cx="835824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:∵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=30°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，又∠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°-∠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=60°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60= 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117" name="Object 21"/>
          <p:cNvGraphicFramePr>
            <a:graphicFrameLocks noChangeAspect="1"/>
          </p:cNvGraphicFramePr>
          <p:nvPr/>
        </p:nvGraphicFramePr>
        <p:xfrm>
          <a:off x="4500562" y="5572140"/>
          <a:ext cx="428628" cy="728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20" imgW="6096000" imgH="10363200" progId="Equation.DSMT4">
                  <p:embed/>
                </p:oleObj>
              </mc:Choice>
              <mc:Fallback>
                <p:oleObj name="Equation" r:id="rId20" imgW="6096000" imgH="10363200" progId="Equation.DSMT4">
                  <p:embed/>
                  <p:pic>
                    <p:nvPicPr>
                      <p:cNvPr id="0" name="图片 5130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500562" y="5572140"/>
                        <a:ext cx="428628" cy="72866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8" name="Object 22"/>
          <p:cNvGraphicFramePr>
            <a:graphicFrameLocks noChangeAspect="1"/>
          </p:cNvGraphicFramePr>
          <p:nvPr/>
        </p:nvGraphicFramePr>
        <p:xfrm>
          <a:off x="2428860" y="5000636"/>
          <a:ext cx="285752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22" imgW="3657600" imgH="9448800" progId="Equation.DSMT4">
                  <p:embed/>
                </p:oleObj>
              </mc:Choice>
              <mc:Fallback>
                <p:oleObj name="Equation" r:id="rId22" imgW="3657600" imgH="9448800" progId="Equation.DSMT4">
                  <p:embed/>
                  <p:pic>
                    <p:nvPicPr>
                      <p:cNvPr id="0" name="图片 5131"/>
                      <p:cNvPicPr>
                        <a:picLocks noChangeAspect="1"/>
                      </p:cNvPicPr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428860" y="5000636"/>
                        <a:ext cx="285752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矩形 26"/>
          <p:cNvSpPr/>
          <p:nvPr/>
        </p:nvSpPr>
        <p:spPr>
          <a:xfrm>
            <a:off x="5000628" y="378619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3438" y="71435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 bldLvl="0" animBg="1"/>
      <p:bldP spid="4115" grpId="0" bldLvl="0" animBg="1"/>
      <p:bldP spid="4116" grpId="0" bldLvl="0" animBg="1"/>
      <p:bldP spid="27" grpId="0"/>
      <p:bldP spid="23" grpId="0"/>
    </p:bldLst>
  </p:timing>
</p:sld>
</file>

<file path=ppt/tags/tag1.xml><?xml version="1.0" encoding="utf-8"?>
<p:tagLst xmlns:p="http://schemas.openxmlformats.org/presentationml/2006/main">
  <p:tag name="KSO_WM_UNIT_TABLE_BEAUTIFY" val="smartTable{577fae96-8115-4a31-bb3b-4f0cfb616831}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1468</Words>
  <Application>WPS 演示</Application>
  <PresentationFormat>宽屏</PresentationFormat>
  <Paragraphs>136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42</vt:i4>
      </vt:variant>
      <vt:variant>
        <vt:lpstr>幻灯片标题</vt:lpstr>
      </vt:variant>
      <vt:variant>
        <vt:i4>11</vt:i4>
      </vt:variant>
    </vt:vector>
  </HeadingPairs>
  <TitlesOfParts>
    <vt:vector size="71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方正书宋_GBK</vt:lpstr>
      <vt:lpstr>Arial Unicode MS</vt:lpstr>
      <vt:lpstr>Times New Roman</vt:lpstr>
      <vt:lpstr>方正书宋_GBK</vt:lpstr>
      <vt:lpstr>方正楷体_GBK</vt:lpstr>
      <vt:lpstr>方正黑体_GBK</vt:lpstr>
      <vt:lpstr>Arial</vt:lpstr>
      <vt:lpstr>微软雅黑</vt:lpstr>
      <vt:lpstr>1_Office 主题</vt:lpstr>
      <vt:lpstr>2_Office 主题</vt:lpstr>
      <vt:lpstr>3_Office 主题</vt:lpstr>
      <vt:lpstr>Equation.DSMT4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