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7"/>
  </p:notesMasterIdLst>
  <p:sldIdLst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33.png"/><Relationship Id="rId7" Type="http://schemas.openxmlformats.org/officeDocument/2006/relationships/image" Target="../media/image32.wmf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1.bin"/><Relationship Id="rId3" Type="http://schemas.openxmlformats.org/officeDocument/2006/relationships/image" Target="../media/image30.wmf"/><Relationship Id="rId2" Type="http://schemas.openxmlformats.org/officeDocument/2006/relationships/oleObject" Target="../embeddings/oleObject20.bin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34.png"/><Relationship Id="rId15" Type="http://schemas.openxmlformats.org/officeDocument/2006/relationships/vmlDrawing" Target="../drawings/vmlDrawing8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oleObject" Target="../embeddings/oleObject27.bin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hyperlink" Target="http://image.baidu.com/i?ct=503316480&amp;z=566099601&amp;tn=baiduimagedetail&amp;word=&#28783;&#22612;&amp;in=19" TargetMode="External"/><Relationship Id="rId7" Type="http://schemas.openxmlformats.org/officeDocument/2006/relationships/image" Target="../media/image12.jpeg"/><Relationship Id="rId6" Type="http://schemas.openxmlformats.org/officeDocument/2006/relationships/hyperlink" Target="http://image.baidu.com/i?ct=503316480&amp;z=902513602&amp;tn=baiduimagedetail&amp;word=&#28023;&#36718;&amp;in=53" TargetMode="Externa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4.png"/><Relationship Id="rId10" Type="http://schemas.openxmlformats.org/officeDocument/2006/relationships/vmlDrawing" Target="../drawings/vmlDrawing2.v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18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5.bin"/><Relationship Id="rId13" Type="http://schemas.openxmlformats.org/officeDocument/2006/relationships/vmlDrawing" Target="../drawings/vmlDrawing3.vml"/><Relationship Id="rId12" Type="http://schemas.openxmlformats.org/officeDocument/2006/relationships/slideLayout" Target="../slideLayouts/slideLayout8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5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oleObject" Target="../embeddings/oleObject11.bin"/><Relationship Id="rId7" Type="http://schemas.openxmlformats.org/officeDocument/2006/relationships/image" Target="../media/image21.png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5.jpeg"/><Relationship Id="rId18" Type="http://schemas.openxmlformats.org/officeDocument/2006/relationships/vmlDrawing" Target="../drawings/vmlDrawing5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13" Type="http://schemas.openxmlformats.org/officeDocument/2006/relationships/image" Target="../media/image24.wmf"/><Relationship Id="rId12" Type="http://schemas.openxmlformats.org/officeDocument/2006/relationships/oleObject" Target="../embeddings/oleObject13.bin"/><Relationship Id="rId11" Type="http://schemas.openxmlformats.org/officeDocument/2006/relationships/image" Target="../media/image23.wmf"/><Relationship Id="rId10" Type="http://schemas.openxmlformats.org/officeDocument/2006/relationships/oleObject" Target="../embeddings/oleObject12.bin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17.bin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5.png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28.wmf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285750" y="4215765"/>
            <a:ext cx="6816090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ACB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ACB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，又∵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=6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=10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7429520" y="1214422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29520" y="1214422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4643438" y="4214818"/>
          <a:ext cx="966690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4" imgW="13106400" imgH="9448800" progId="Equation.DSMT4">
                  <p:embed/>
                </p:oleObj>
              </mc:Choice>
              <mc:Fallback>
                <p:oleObj name="Equation" r:id="rId4" imgW="131064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3438" y="4214818"/>
                        <a:ext cx="966690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5934068" y="4743777"/>
          <a:ext cx="944209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6" imgW="12801600" imgH="9448800" progId="Equation.DSMT4">
                  <p:embed/>
                </p:oleObj>
              </mc:Choice>
              <mc:Fallback>
                <p:oleObj name="Equation" r:id="rId6" imgW="128016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34068" y="4743777"/>
                        <a:ext cx="944209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2" name="图片 142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786314" y="2143116"/>
            <a:ext cx="27781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85720" y="714356"/>
            <a:ext cx="850112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如图所示，市政府准备修建一座高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的过街天桥，已知天桥的坡面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与地面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的夹角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的余弦值为    ，则坡面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的长度为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0364" y="185736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10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bldLvl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643570" y="2714620"/>
            <a:ext cx="298994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85720" y="714356"/>
            <a:ext cx="807249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如图所示，甲船在港口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的北偏西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方向，距港口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海里的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处，沿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方向以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海里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时的速度驶向港口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乙船从港口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出发，沿北偏东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方向匀速驶离港口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，现两船同时出发，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小时后乙船在甲船的正东方向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求乙船的航行速度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精确到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海里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时，参考数据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286380" y="2214554"/>
          <a:ext cx="477841" cy="427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3" imgW="5791200" imgH="5181600" progId="Equation.DSMT4">
                  <p:embed/>
                </p:oleObj>
              </mc:Choice>
              <mc:Fallback>
                <p:oleObj name="Equation" r:id="rId3" imgW="5791200" imgH="51816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86380" y="2214554"/>
                        <a:ext cx="477841" cy="4275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57158" y="2714620"/>
            <a:ext cx="514353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如图所示，设乙船的速度为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海里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小时后甲船在点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处，乙船在点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处，作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BPQ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3786182" y="4572008"/>
          <a:ext cx="214314" cy="55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86182" y="4572008"/>
                        <a:ext cx="214314" cy="5536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3428992" y="5429264"/>
          <a:ext cx="500066" cy="447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7" imgW="5791200" imgH="5181600" progId="Equation.DSMT4">
                  <p:embed/>
                </p:oleObj>
              </mc:Choice>
              <mc:Fallback>
                <p:oleObj name="Equation" r:id="rId7" imgW="5791200" imgH="51816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8992" y="5429264"/>
                        <a:ext cx="500066" cy="44742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1142976" y="5786454"/>
          <a:ext cx="428629" cy="383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9" imgW="5791200" imgH="5181600" progId="Equation.DSMT4">
                  <p:embed/>
                </p:oleObj>
              </mc:Choice>
              <mc:Fallback>
                <p:oleObj name="Equation" r:id="rId9" imgW="5791200" imgH="51816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2976" y="5786454"/>
                        <a:ext cx="428629" cy="3835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3500430" y="5786454"/>
          <a:ext cx="428628" cy="383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10" imgW="5791200" imgH="5181600" progId="Equation.DSMT4">
                  <p:embed/>
                </p:oleObj>
              </mc:Choice>
              <mc:Fallback>
                <p:oleObj name="Equation" r:id="rId10" imgW="5791200" imgH="51816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0430" y="5786454"/>
                        <a:ext cx="428628" cy="38350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85720" y="4643446"/>
            <a:ext cx="592935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QPC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乙船的航行速度约为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海里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八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章        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锐角三角函数</a:t>
            </a:r>
            <a:endParaRPr lang="zh-CN" altLang="en-US" sz="3200" b="1" dirty="0" smtClean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00034" y="2928934"/>
            <a:ext cx="84305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2.2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应用举例（第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4558983" y="26733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22325" y="26731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14084" y="4121149"/>
            <a:ext cx="576188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42580" y="1906571"/>
            <a:ext cx="750099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如果你是修建三峡大坝的工程师，现在有这样一个问题请你解决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如图所示，水库大坝的横断面是梯形，坝顶宽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，坝高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，斜坡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的坡度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，斜坡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的坡度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，求斜坡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的坡角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，坝底宽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和斜坡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42910" y="214290"/>
            <a:ext cx="7704137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例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000" b="1" dirty="0">
                <a:latin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latin typeface="Times New Roman" panose="02020603050405020304" pitchFamily="18" charset="0"/>
              </a:rPr>
              <a:t>   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如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图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所示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000" b="1" dirty="0">
                <a:latin typeface="Times New Roman" panose="02020603050405020304" pitchFamily="18" charset="0"/>
              </a:rPr>
              <a:t>一艘海轮位于灯塔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P</a:t>
            </a:r>
            <a:r>
              <a:rPr lang="zh-CN" altLang="en-US" sz="2000" b="1" dirty="0">
                <a:latin typeface="Times New Roman" panose="02020603050405020304" pitchFamily="18" charset="0"/>
              </a:rPr>
              <a:t>的北偏东</a:t>
            </a:r>
            <a:r>
              <a:rPr lang="en-US" altLang="zh-CN" sz="2000" b="1" dirty="0">
                <a:latin typeface="Times New Roman" panose="02020603050405020304" pitchFamily="18" charset="0"/>
              </a:rPr>
              <a:t>65°</a:t>
            </a:r>
            <a:r>
              <a:rPr lang="zh-CN" altLang="en-US" sz="2000" b="1" dirty="0">
                <a:latin typeface="Times New Roman" panose="02020603050405020304" pitchFamily="18" charset="0"/>
              </a:rPr>
              <a:t>方向，距离灯塔</a:t>
            </a:r>
            <a:r>
              <a:rPr lang="en-US" altLang="zh-CN" sz="2000" b="1" dirty="0" smtClean="0">
                <a:latin typeface="Times New Roman" panose="02020603050405020304" pitchFamily="18" charset="0"/>
              </a:rPr>
              <a:t>80 n mile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的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</a:rPr>
              <a:t>处，它沿正南方向航行一段时间后，到达位于灯塔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P</a:t>
            </a:r>
            <a:r>
              <a:rPr lang="zh-CN" altLang="en-US" sz="2000" b="1" dirty="0">
                <a:latin typeface="Times New Roman" panose="02020603050405020304" pitchFamily="18" charset="0"/>
              </a:rPr>
              <a:t>的南偏东</a:t>
            </a:r>
            <a:r>
              <a:rPr lang="en-US" altLang="zh-CN" sz="2000" b="1" dirty="0">
                <a:latin typeface="Times New Roman" panose="02020603050405020304" pitchFamily="18" charset="0"/>
              </a:rPr>
              <a:t>34°</a:t>
            </a:r>
            <a:r>
              <a:rPr lang="zh-CN" altLang="en-US" sz="2000" b="1" dirty="0">
                <a:latin typeface="Times New Roman" panose="02020603050405020304" pitchFamily="18" charset="0"/>
              </a:rPr>
              <a:t>方向上的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000" b="1" dirty="0">
                <a:latin typeface="Times New Roman" panose="02020603050405020304" pitchFamily="18" charset="0"/>
              </a:rPr>
              <a:t>处，这时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000" b="1" i="1" dirty="0" smtClean="0">
                <a:latin typeface="Times New Roman" panose="02020603050405020304" pitchFamily="18" charset="0"/>
              </a:rPr>
              <a:t>B</a:t>
            </a:r>
            <a:r>
              <a:rPr lang="zh-CN" altLang="en-US" sz="2000" b="1" dirty="0">
                <a:latin typeface="Times New Roman" panose="02020603050405020304" pitchFamily="18" charset="0"/>
              </a:rPr>
              <a:t>处距离灯塔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P</a:t>
            </a:r>
            <a:r>
              <a:rPr lang="zh-CN" altLang="en-US" sz="2000" b="1" dirty="0">
                <a:latin typeface="Times New Roman" panose="02020603050405020304" pitchFamily="18" charset="0"/>
              </a:rPr>
              <a:t>有多远（结果取整数）？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900113" y="1771650"/>
            <a:ext cx="43195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：在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APC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331913" y="2276475"/>
            <a:ext cx="62642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PA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·cos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90°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65°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619250" y="2743200"/>
            <a:ext cx="43211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</a:rPr>
              <a:t>80×cos25</a:t>
            </a:r>
            <a:r>
              <a:rPr lang="en-US" altLang="zh-CN" sz="3200" b="1">
                <a:solidFill>
                  <a:srgbClr val="FF3300"/>
                </a:solidFill>
              </a:rPr>
              <a:t>°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690688" y="3213100"/>
            <a:ext cx="25923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72.505.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042988" y="3679825"/>
            <a:ext cx="34210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BPC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中，∠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34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°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1539875" y="4049713"/>
          <a:ext cx="1687513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公式" r:id="rId2" imgW="21945600" imgH="9448800" progId="Equation.3">
                  <p:embed/>
                </p:oleObj>
              </mc:Choice>
              <mc:Fallback>
                <p:oleObj name="公式" r:id="rId2" imgW="21945600" imgH="9448800" progId="Equation.3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39875" y="4049713"/>
                        <a:ext cx="1687513" cy="746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688975" y="4875213"/>
          <a:ext cx="5399088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68884800" imgH="9448800" progId="Equation.DSMT4">
                  <p:embed/>
                </p:oleObj>
              </mc:Choice>
              <mc:Fallback>
                <p:oleObj name="Equation" r:id="rId4" imgW="68884800" imgH="9448800" progId="Equation.DSMT4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8975" y="4875213"/>
                        <a:ext cx="5399088" cy="741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85720" y="5786454"/>
            <a:ext cx="867568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当海轮到达位于灯塔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的南偏东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34°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方向上的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处时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，它距离灯塔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大约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130  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mile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31" name="Picture 12" descr="u=278417384,1317379147&amp;gp=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B6D7EA"/>
              </a:clrFrom>
              <a:clrTo>
                <a:srgbClr val="B6D7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786" y="1281101"/>
            <a:ext cx="10795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3" descr="u=1632113372,252650369&amp;gp=1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7723" y="2001826"/>
            <a:ext cx="5048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3" name="Line 14"/>
          <p:cNvSpPr>
            <a:spLocks noChangeShapeType="1"/>
          </p:cNvSpPr>
          <p:nvPr/>
        </p:nvSpPr>
        <p:spPr bwMode="auto">
          <a:xfrm>
            <a:off x="6072198" y="1714488"/>
            <a:ext cx="0" cy="3671888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dash"/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134" name="Line 15"/>
          <p:cNvSpPr>
            <a:spLocks noChangeShapeType="1"/>
          </p:cNvSpPr>
          <p:nvPr/>
        </p:nvSpPr>
        <p:spPr bwMode="auto">
          <a:xfrm>
            <a:off x="5251461" y="2924163"/>
            <a:ext cx="230505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dash"/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135" name="Line 16"/>
          <p:cNvSpPr>
            <a:spLocks noChangeShapeType="1"/>
          </p:cNvSpPr>
          <p:nvPr/>
        </p:nvSpPr>
        <p:spPr bwMode="auto">
          <a:xfrm flipV="1">
            <a:off x="6043623" y="2073263"/>
            <a:ext cx="1223963" cy="865188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136" name="Line 17"/>
          <p:cNvSpPr>
            <a:spLocks noChangeShapeType="1"/>
          </p:cNvSpPr>
          <p:nvPr/>
        </p:nvSpPr>
        <p:spPr bwMode="auto">
          <a:xfrm>
            <a:off x="6043623" y="2938451"/>
            <a:ext cx="1223963" cy="2376487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137" name="Line 18"/>
          <p:cNvSpPr>
            <a:spLocks noChangeShapeType="1"/>
          </p:cNvSpPr>
          <p:nvPr/>
        </p:nvSpPr>
        <p:spPr bwMode="auto">
          <a:xfrm>
            <a:off x="7267586" y="2073263"/>
            <a:ext cx="0" cy="3241675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138" name="Freeform 19"/>
          <p:cNvSpPr/>
          <p:nvPr/>
        </p:nvSpPr>
        <p:spPr bwMode="auto">
          <a:xfrm>
            <a:off x="6043623" y="2422513"/>
            <a:ext cx="360363" cy="155575"/>
          </a:xfrm>
          <a:custGeom>
            <a:avLst/>
            <a:gdLst>
              <a:gd name="T0" fmla="*/ 0 w 227"/>
              <a:gd name="T1" fmla="*/ 133567488 h 98"/>
              <a:gd name="T2" fmla="*/ 342741726 w 227"/>
              <a:gd name="T3" fmla="*/ 17640300 h 98"/>
              <a:gd name="T4" fmla="*/ 572077056 w 227"/>
              <a:gd name="T5" fmla="*/ 246975313 h 98"/>
              <a:gd name="T6" fmla="*/ 0 60000 65536"/>
              <a:gd name="T7" fmla="*/ 0 60000 65536"/>
              <a:gd name="T8" fmla="*/ 0 60000 65536"/>
              <a:gd name="T9" fmla="*/ 0 w 227"/>
              <a:gd name="T10" fmla="*/ 0 h 98"/>
              <a:gd name="T11" fmla="*/ 227 w 227"/>
              <a:gd name="T12" fmla="*/ 98 h 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98">
                <a:moveTo>
                  <a:pt x="0" y="53"/>
                </a:moveTo>
                <a:cubicBezTo>
                  <a:pt x="49" y="26"/>
                  <a:pt x="98" y="0"/>
                  <a:pt x="136" y="7"/>
                </a:cubicBezTo>
                <a:cubicBezTo>
                  <a:pt x="174" y="14"/>
                  <a:pt x="200" y="56"/>
                  <a:pt x="227" y="9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139" name="Freeform 20"/>
          <p:cNvSpPr/>
          <p:nvPr/>
        </p:nvSpPr>
        <p:spPr bwMode="auto">
          <a:xfrm>
            <a:off x="6119823" y="3597263"/>
            <a:ext cx="246063" cy="146050"/>
          </a:xfrm>
          <a:custGeom>
            <a:avLst/>
            <a:gdLst>
              <a:gd name="T0" fmla="*/ 0 w 155"/>
              <a:gd name="T1" fmla="*/ 115927188 h 92"/>
              <a:gd name="T2" fmla="*/ 221774201 w 155"/>
              <a:gd name="T3" fmla="*/ 211693125 h 92"/>
              <a:gd name="T4" fmla="*/ 390625806 w 155"/>
              <a:gd name="T5" fmla="*/ 0 h 92"/>
              <a:gd name="T6" fmla="*/ 0 60000 65536"/>
              <a:gd name="T7" fmla="*/ 0 60000 65536"/>
              <a:gd name="T8" fmla="*/ 0 60000 65536"/>
              <a:gd name="T9" fmla="*/ 0 w 155"/>
              <a:gd name="T10" fmla="*/ 0 h 92"/>
              <a:gd name="T11" fmla="*/ 155 w 155"/>
              <a:gd name="T12" fmla="*/ 92 h 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5" h="92">
                <a:moveTo>
                  <a:pt x="0" y="46"/>
                </a:moveTo>
                <a:cubicBezTo>
                  <a:pt x="15" y="54"/>
                  <a:pt x="62" y="92"/>
                  <a:pt x="88" y="84"/>
                </a:cubicBezTo>
                <a:cubicBezTo>
                  <a:pt x="114" y="76"/>
                  <a:pt x="141" y="17"/>
                  <a:pt x="155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140" name="Text Box 21"/>
          <p:cNvSpPr txBox="1">
            <a:spLocks noChangeArrowheads="1"/>
          </p:cNvSpPr>
          <p:nvPr/>
        </p:nvSpPr>
        <p:spPr bwMode="auto">
          <a:xfrm>
            <a:off x="6116648" y="2073263"/>
            <a:ext cx="7905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</a:rPr>
              <a:t>65°</a:t>
            </a:r>
            <a:endParaRPr lang="en-US" altLang="zh-CN" sz="2000" b="1" dirty="0">
              <a:latin typeface="Times New Roman" panose="02020603050405020304" pitchFamily="18" charset="0"/>
            </a:endParaRPr>
          </a:p>
        </p:txBody>
      </p:sp>
      <p:sp>
        <p:nvSpPr>
          <p:cNvPr id="5141" name="Text Box 22"/>
          <p:cNvSpPr txBox="1">
            <a:spLocks noChangeArrowheads="1"/>
          </p:cNvSpPr>
          <p:nvPr/>
        </p:nvSpPr>
        <p:spPr bwMode="auto">
          <a:xfrm>
            <a:off x="6043623" y="3730613"/>
            <a:ext cx="7905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Times New Roman" panose="02020603050405020304" pitchFamily="18" charset="0"/>
              </a:rPr>
              <a:t>34°</a:t>
            </a:r>
            <a:endParaRPr lang="en-US" altLang="zh-CN" sz="2000" b="1">
              <a:latin typeface="Times New Roman" panose="02020603050405020304" pitchFamily="18" charset="0"/>
            </a:endParaRPr>
          </a:p>
        </p:txBody>
      </p:sp>
      <p:sp>
        <p:nvSpPr>
          <p:cNvPr id="5142" name="Text Box 23"/>
          <p:cNvSpPr txBox="1">
            <a:spLocks noChangeArrowheads="1"/>
          </p:cNvSpPr>
          <p:nvPr/>
        </p:nvSpPr>
        <p:spPr bwMode="auto">
          <a:xfrm>
            <a:off x="5611823" y="2578088"/>
            <a:ext cx="647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P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5143" name="Text Box 24"/>
          <p:cNvSpPr txBox="1">
            <a:spLocks noChangeArrowheads="1"/>
          </p:cNvSpPr>
          <p:nvPr/>
        </p:nvSpPr>
        <p:spPr bwMode="auto">
          <a:xfrm>
            <a:off x="7196148" y="5099038"/>
            <a:ext cx="647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</a:rPr>
              <a:t>B</a:t>
            </a:r>
            <a:endParaRPr lang="en-US" altLang="zh-CN" sz="2000" b="1" i="1">
              <a:latin typeface="Times New Roman" panose="02020603050405020304" pitchFamily="18" charset="0"/>
            </a:endParaRPr>
          </a:p>
        </p:txBody>
      </p:sp>
      <p:sp>
        <p:nvSpPr>
          <p:cNvPr id="5144" name="Text Box 25"/>
          <p:cNvSpPr txBox="1">
            <a:spLocks noChangeArrowheads="1"/>
          </p:cNvSpPr>
          <p:nvPr/>
        </p:nvSpPr>
        <p:spPr bwMode="auto">
          <a:xfrm>
            <a:off x="7267586" y="2865426"/>
            <a:ext cx="647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latin typeface="Times New Roman" panose="02020603050405020304" pitchFamily="18" charset="0"/>
              </a:rPr>
              <a:t>C</a:t>
            </a:r>
            <a:endParaRPr lang="en-US" altLang="zh-CN" sz="2000" b="1" i="1" dirty="0">
              <a:latin typeface="Times New Roman" panose="02020603050405020304" pitchFamily="18" charset="0"/>
            </a:endParaRPr>
          </a:p>
        </p:txBody>
      </p:sp>
      <p:sp>
        <p:nvSpPr>
          <p:cNvPr id="5145" name="Text Box 26"/>
          <p:cNvSpPr txBox="1">
            <a:spLocks noChangeArrowheads="1"/>
          </p:cNvSpPr>
          <p:nvPr/>
        </p:nvSpPr>
        <p:spPr bwMode="auto">
          <a:xfrm>
            <a:off x="7196148" y="2001826"/>
            <a:ext cx="647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latin typeface="Times New Roman" panose="02020603050405020304" pitchFamily="18" charset="0"/>
              </a:rPr>
              <a:t>A</a:t>
            </a:r>
            <a:endParaRPr lang="en-US" altLang="zh-CN" sz="2000" b="1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8" grpId="0"/>
      <p:bldP spid="153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214290"/>
            <a:ext cx="2468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CC"/>
                </a:solidFill>
              </a:rPr>
              <a:t>认识有关概念</a:t>
            </a:r>
            <a:r>
              <a:rPr lang="en-US" sz="2800" b="1" dirty="0" smtClean="0">
                <a:solidFill>
                  <a:srgbClr val="FF33CC"/>
                </a:solidFill>
              </a:rPr>
              <a:t>:</a:t>
            </a:r>
            <a:endParaRPr lang="zh-CN" altLang="en-US" sz="2800" b="1" dirty="0">
              <a:solidFill>
                <a:srgbClr val="FF33CC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43174" y="2714620"/>
            <a:ext cx="3143272" cy="211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3428992" y="1500174"/>
          <a:ext cx="560387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3" imgW="8229600" imgH="9448800" progId="Equation.DSMT4">
                  <p:embed/>
                </p:oleObj>
              </mc:Choice>
              <mc:Fallback>
                <p:oleObj name="Equation" r:id="rId3" imgW="8229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8992" y="1500174"/>
                        <a:ext cx="560387" cy="642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85720" y="857232"/>
            <a:ext cx="821537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坡度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坡面的铅直高度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和水平宽度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的比叫做坡度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或叫做坡比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，一般用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表示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，常写成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的形式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坡角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把坡面与水平面的夹角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叫做坡角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14348" y="5143512"/>
            <a:ext cx="628654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坡度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与坡角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之间具有什么关系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85786" y="5929330"/>
            <a:ext cx="471490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1142976" y="5786454"/>
          <a:ext cx="560392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8229600" imgH="9448800" progId="Equation.DSMT4">
                  <p:embed/>
                </p:oleObj>
              </mc:Choice>
              <mc:Fallback>
                <p:oleObj name="Equation" r:id="rId5" imgW="82296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2976" y="5786454"/>
                        <a:ext cx="560392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ldLvl="0" animBg="1"/>
      <p:bldP spid="2048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214290"/>
            <a:ext cx="8072494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解决课前导入问题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  如图所示，水库大坝的横断面是梯形，坝顶宽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，坝高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，斜坡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的坡度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，斜坡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的坡度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，求斜坡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的坡角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精确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，坝底宽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和斜坡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精确到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57158" y="2571744"/>
            <a:ext cx="8429684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  <a:cs typeface="方正书宋_GBK" charset="-122"/>
              </a:rPr>
              <a:t>【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解析</a:t>
            </a:r>
            <a:r>
              <a:rPr lang="en-US" altLang="zh-CN" sz="20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  <a:cs typeface="方正书宋_GBK" charset="-122"/>
              </a:rPr>
              <a:t>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进行和坡度有关的计算，常作辅助线构造直角三角形，根据解直角三角形的知识求坡角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根据坡度概念及梯形的高，可以求出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的长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由矩形性质可得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EF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与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的数量关系，求出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EF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的值，从而求出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的长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在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中，由勾股定理或三角函数定义可得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的长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00034" y="4572008"/>
          <a:ext cx="1928826" cy="616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29565600" imgH="9448800" progId="Equation.DSMT4">
                  <p:embed/>
                </p:oleObj>
              </mc:Choice>
              <mc:Fallback>
                <p:oleObj name="Equation" r:id="rId2" imgW="295656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0034" y="4572008"/>
                        <a:ext cx="1928826" cy="61642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85720" y="4145243"/>
            <a:ext cx="3643338" cy="248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69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69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1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7072330" y="4000504"/>
          <a:ext cx="214314" cy="603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3352800" imgH="9448800" progId="Equation.DSMT4">
                  <p:embed/>
                </p:oleObj>
              </mc:Choice>
              <mc:Fallback>
                <p:oleObj name="Equation" r:id="rId4" imgW="3352800" imgH="9448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72330" y="4000504"/>
                        <a:ext cx="214314" cy="60397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143372" y="4143380"/>
            <a:ext cx="4500594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斜坡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的坡度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3333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'.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4286248" y="5214950"/>
          <a:ext cx="2807513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6" imgW="39928800" imgH="6096000" progId="Equation.DSMT4">
                  <p:embed/>
                </p:oleObj>
              </mc:Choice>
              <mc:Fallback>
                <p:oleObj name="Equation" r:id="rId6" imgW="39928800" imgH="60960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86248" y="5214950"/>
                        <a:ext cx="2807513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4143372" y="4786322"/>
            <a:ext cx="3429024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               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86116" y="1643050"/>
            <a:ext cx="2160707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3" grpId="0" bldLvl="0" animBg="1"/>
      <p:bldP spid="22535" grpId="0" bldLvl="0" animBg="1"/>
      <p:bldP spid="225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3428992" y="2285992"/>
          <a:ext cx="500066" cy="573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2" imgW="8229600" imgH="9448800" progId="Equation.DSMT4">
                  <p:embed/>
                </p:oleObj>
              </mc:Choice>
              <mc:Fallback>
                <p:oleObj name="Equation" r:id="rId2" imgW="82296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28992" y="2285992"/>
                        <a:ext cx="500066" cy="57372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85720" y="1214422"/>
            <a:ext cx="828680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解决实际问题时，可利用正南、正北、正西、正东方向线构造直角三角形求解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坡度也叫坡比，即  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，一般写成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的形式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比的前项是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，后项可以是整数，也可以是小数或根式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坡度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与坡角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之间的关系为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坡角越大，坡度越大，坡面越陡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71435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r>
              <a:rPr lang="zh-CN" altLang="en-US" sz="2400" i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lang="en-US" altLang="zh-CN" sz="2400" i="1" dirty="0" smtClean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6160482" y="620429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150203" y="63187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29247" y="218417"/>
            <a:ext cx="5857916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测得某坡面垂直高度为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，水平宽度为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，则坡度为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743693" y="1004235"/>
          <a:ext cx="243730" cy="41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6096000" imgH="10363200" progId="Equation.DSMT4">
                  <p:embed/>
                </p:oleObj>
              </mc:Choice>
              <mc:Fallback>
                <p:oleObj name="Equation" r:id="rId3" imgW="6096000" imgH="103632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3693" y="1004235"/>
                        <a:ext cx="243730" cy="4143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3958271" y="932797"/>
          <a:ext cx="400052" cy="400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5" imgW="5486400" imgH="5486400" progId="Equation.DSMT4">
                  <p:embed/>
                </p:oleObj>
              </mc:Choice>
              <mc:Fallback>
                <p:oleObj name="Equation" r:id="rId5" imgW="5486400" imgH="54864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8271" y="932797"/>
                        <a:ext cx="400052" cy="4000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28596" y="171448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由坡度等于坡面垂直高度与水平宽度的比得坡度为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2∶4=1∶2</a:t>
            </a:r>
            <a:r>
              <a:rPr lang="en-US" sz="2400" i="1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D.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5395" y="575607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pic>
        <p:nvPicPr>
          <p:cNvPr id="5125" name="图片 136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57950" y="2500306"/>
            <a:ext cx="225933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3071802" y="3857628"/>
          <a:ext cx="519862" cy="46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8" imgW="5791200" imgH="5181600" progId="Equation.DSMT4">
                  <p:embed/>
                </p:oleObj>
              </mc:Choice>
              <mc:Fallback>
                <p:oleObj name="Equation" r:id="rId8" imgW="5791200" imgH="5181600" progId="Equation.DSMT4">
                  <p:embed/>
                  <p:pic>
                    <p:nvPicPr>
                      <p:cNvPr id="0" name="图片 512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71802" y="3857628"/>
                        <a:ext cx="519862" cy="4651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85720" y="2786058"/>
            <a:ext cx="592935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某人上坡沿直线走了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，他升高了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，则此坡的坡度为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28596" y="4643446"/>
            <a:ext cx="757242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如图所示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由坡度公式得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3519488" y="4643438"/>
          <a:ext cx="2286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10" imgW="36576000" imgH="9144000" progId="Equation.DSMT4">
                  <p:embed/>
                </p:oleObj>
              </mc:Choice>
              <mc:Fallback>
                <p:oleObj name="Equation" r:id="rId10" imgW="36576000" imgH="9144000" progId="Equation.DSMT4">
                  <p:embed/>
                  <p:pic>
                    <p:nvPicPr>
                      <p:cNvPr id="0" name="图片 512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19488" y="4643438"/>
                        <a:ext cx="228600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1785918" y="5214950"/>
          <a:ext cx="946554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12" imgW="16154400" imgH="10972800" progId="Equation.DSMT4">
                  <p:embed/>
                </p:oleObj>
              </mc:Choice>
              <mc:Fallback>
                <p:oleObj name="Equation" r:id="rId12" imgW="16154400" imgH="10972800" progId="Equation.DSMT4">
                  <p:embed/>
                  <p:pic>
                    <p:nvPicPr>
                      <p:cNvPr id="0" name="图片 512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85918" y="5214950"/>
                        <a:ext cx="946554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 rot="10800000" flipV="1">
            <a:off x="3929058" y="3205086"/>
            <a:ext cx="389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1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39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388" y="2831466"/>
            <a:ext cx="237400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85720" y="785794"/>
            <a:ext cx="800105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某时刻海上点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处有一客轮，测得灯塔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位于客轮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的北偏东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方向，且相距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海里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客轮以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海里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小时的速度沿北偏西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方向航行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小时到达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处，那么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3714744" y="1928802"/>
          <a:ext cx="235207" cy="607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14744" y="1928802"/>
                        <a:ext cx="235207" cy="60761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5500694" y="4714884"/>
          <a:ext cx="290161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0694" y="4714884"/>
                        <a:ext cx="290161" cy="7508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5715008" y="4214818"/>
          <a:ext cx="306388" cy="792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5008" y="4214818"/>
                        <a:ext cx="306388" cy="79288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785786" y="5786454"/>
          <a:ext cx="290514" cy="7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5786" y="5786454"/>
                        <a:ext cx="290514" cy="750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3786182" y="5286388"/>
          <a:ext cx="1389584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9" imgW="20421600" imgH="9448800" progId="Equation.DSMT4">
                  <p:embed/>
                </p:oleObj>
              </mc:Choice>
              <mc:Fallback>
                <p:oleObj name="Equation" r:id="rId9" imgW="20421600" imgH="94488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86182" y="5286388"/>
                        <a:ext cx="1389584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285720" y="3071810"/>
            <a:ext cx="614366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灯塔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位于客轮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的北偏东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方向，且相距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海里，∴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海里，∵客轮以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海里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小时的速度沿北偏西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方向航行     小时到达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处，∴∠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APB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=90°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=60×     =40(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海里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   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1214414" y="2357430"/>
          <a:ext cx="214314" cy="55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1" imgW="3657600" imgH="9448800" progId="Equation.DSMT4">
                  <p:embed/>
                </p:oleObj>
              </mc:Choice>
              <mc:Fallback>
                <p:oleObj name="Equation" r:id="rId11" imgW="3657600" imgH="94488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14414" y="2357430"/>
                        <a:ext cx="214314" cy="5536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bldLvl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2123</Words>
  <Application>WPS 演示</Application>
  <PresentationFormat>宽屏</PresentationFormat>
  <Paragraphs>130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27</vt:i4>
      </vt:variant>
      <vt:variant>
        <vt:lpstr>幻灯片标题</vt:lpstr>
      </vt:variant>
      <vt:variant>
        <vt:i4>12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Times New Roman</vt:lpstr>
      <vt:lpstr>方正书宋_GBK</vt:lpstr>
      <vt:lpstr>方正楷体_GBK</vt:lpstr>
      <vt:lpstr>方正黑体_GBK</vt:lpstr>
      <vt:lpstr>Arial</vt:lpstr>
      <vt:lpstr>微软雅黑</vt:lpstr>
      <vt:lpstr>1_Office 主题</vt:lpstr>
      <vt:lpstr>2_Office 主题</vt:lpstr>
      <vt:lpstr>3_Office 主题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