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21"/>
  </p:notesMasterIdLst>
  <p:sldIdLst>
    <p:sldId id="27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3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21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8.xml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24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23.wmf"/><Relationship Id="rId10" Type="http://schemas.openxmlformats.org/officeDocument/2006/relationships/oleObject" Target="../embeddings/oleObject6.bin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oleObject" Target="../embeddings/oleObject13.bin"/><Relationship Id="rId7" Type="http://schemas.openxmlformats.org/officeDocument/2006/relationships/image" Target="../media/image30.wmf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8.png"/><Relationship Id="rId10" Type="http://schemas.openxmlformats.org/officeDocument/2006/relationships/vmlDrawing" Target="../drawings/vmlDrawing5.v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1.png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5.png"/><Relationship Id="rId3" Type="http://schemas.openxmlformats.org/officeDocument/2006/relationships/image" Target="../media/image34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d:2147498438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1008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187450" y="266065"/>
            <a:ext cx="681101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如图所示，为了估算河的宽度，我们可以在河对岸选定一个目标点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，在近岸取点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，使点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共线且直线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与河岸垂直，接着在过点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且与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垂直的直线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上选择适当的点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，确定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与过点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且垂直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的直线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的交点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已知测得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QS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，请根据这些数据求河宽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8916" name="图片 61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16216" y="1844824"/>
            <a:ext cx="2232248" cy="192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4427984" y="2780928"/>
          <a:ext cx="936104" cy="497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4" imgW="19507200" imgH="10363200" progId="Equation.DSMT4">
                  <p:embed/>
                </p:oleObj>
              </mc:Choice>
              <mc:Fallback>
                <p:oleObj name="Equation" r:id="rId4" imgW="19507200" imgH="103632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7984" y="2780928"/>
                        <a:ext cx="936104" cy="4973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714348" y="3786190"/>
          <a:ext cx="1208221" cy="56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6" imgW="21336000" imgH="10058400" progId="Equation.DSMT4">
                  <p:embed/>
                </p:oleObj>
              </mc:Choice>
              <mc:Fallback>
                <p:oleObj name="Equation" r:id="rId6" imgW="21336000" imgH="100584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4348" y="3786190"/>
                        <a:ext cx="1208221" cy="5695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323528" y="3429000"/>
            <a:ext cx="619268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能不能用方程思想解出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PQ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357158" y="4000504"/>
            <a:ext cx="914400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   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，可解得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1844824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图中的两个三角形是不是相似三角形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179512" y="2204864"/>
            <a:ext cx="6480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PQR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PST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=90°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PQR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∽△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PST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323528" y="2636912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根据相似三角形的基本性质能不能得到关于河宽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PQ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的比例线段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en-US" sz="3200" dirty="0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285720" y="4500570"/>
            <a:ext cx="590465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PST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8925" name="Object 13"/>
          <p:cNvGraphicFramePr>
            <a:graphicFrameLocks noChangeAspect="1"/>
          </p:cNvGraphicFramePr>
          <p:nvPr/>
        </p:nvGraphicFramePr>
        <p:xfrm>
          <a:off x="5286380" y="5286388"/>
          <a:ext cx="122195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8" imgW="21336000" imgH="10058400" progId="Equation.DSMT4">
                  <p:embed/>
                </p:oleObj>
              </mc:Choice>
              <mc:Fallback>
                <p:oleObj name="Equation" r:id="rId8" imgW="21336000" imgH="10058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86380" y="5286388"/>
                        <a:ext cx="1221954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6" name="Object 14"/>
          <p:cNvGraphicFramePr>
            <a:graphicFrameLocks noChangeAspect="1"/>
          </p:cNvGraphicFramePr>
          <p:nvPr/>
        </p:nvGraphicFramePr>
        <p:xfrm>
          <a:off x="785786" y="5429264"/>
          <a:ext cx="845513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0" imgW="15849600" imgH="9448800" progId="Equation.DSMT4">
                  <p:embed/>
                </p:oleObj>
              </mc:Choice>
              <mc:Fallback>
                <p:oleObj name="Equation" r:id="rId10" imgW="15849600" imgH="94488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5786" y="5429264"/>
                        <a:ext cx="845513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7" name="Object 15"/>
          <p:cNvGraphicFramePr>
            <a:graphicFrameLocks noChangeAspect="1"/>
          </p:cNvGraphicFramePr>
          <p:nvPr/>
        </p:nvGraphicFramePr>
        <p:xfrm>
          <a:off x="2857488" y="5357826"/>
          <a:ext cx="1368152" cy="578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2" imgW="23774400" imgH="10058400" progId="Equation.DSMT4">
                  <p:embed/>
                </p:oleObj>
              </mc:Choice>
              <mc:Fallback>
                <p:oleObj name="Equation" r:id="rId12" imgW="23774400" imgH="100584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57488" y="5357826"/>
                        <a:ext cx="1368152" cy="57883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285720" y="5429264"/>
            <a:ext cx="828092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zh-CN" altLang="en-US" sz="2400" dirty="0" smtClean="0"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即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lang="en-US" altLang="zh-CN" sz="2400" i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400" dirty="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因此，河宽大约为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subSp spid="_x0000_s3891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7">
                                            <p:subSp spid="_x0000_s3891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 bldLvl="0" animBg="1" autoUpdateAnimBg="0"/>
      <p:bldP spid="38922" grpId="0" bldLvl="0" animBg="1"/>
      <p:bldP spid="13" grpId="0" autoUpdateAnimBg="0"/>
      <p:bldP spid="14" grpId="0" autoUpdateAnimBg="0"/>
      <p:bldP spid="15" grpId="0" autoUpdateAnimBg="0"/>
      <p:bldP spid="389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899592" y="1556792"/>
            <a:ext cx="698477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 charset="-122"/>
              </a:rPr>
              <a:t>[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 charset="-122"/>
              </a:rPr>
              <a:t>知识拓展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 charset="-122"/>
              </a:rPr>
              <a:t>]</a:t>
            </a:r>
            <a:r>
              <a:rPr kumimoji="0" lang="zh-CN" altLang="en-US" sz="2400" b="1" i="1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利用相似三角形进行测量的一般步骤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利用平行线、标杆等构成相似三角形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测量与表示未知量的线段相对应的线段的长，以及另外任意一组对应边的长度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画出示意图，利用相似三角形的性质，列出以上包括未知量在内的四个量的比例式，解出未知量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检验并得出答案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6318597" y="614650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942433" y="18927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1196752"/>
            <a:ext cx="856895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小明在测量楼高时，先测出楼房落在地面上的影长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米，如图所示，然后在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处树立一根高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米的标杆，测得标杆的影长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米，则楼高为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547664" y="5013176"/>
          <a:ext cx="1728192" cy="456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38100000" imgH="10058400" progId="Equation.DSMT4">
                  <p:embed/>
                </p:oleObj>
              </mc:Choice>
              <mc:Fallback>
                <p:oleObj name="Equation" r:id="rId3" imgW="38100000" imgH="10058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7664" y="5013176"/>
                        <a:ext cx="1728192" cy="45624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3923928" y="4941168"/>
          <a:ext cx="1018530" cy="693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14325600" imgH="9753600" progId="Equation.DSMT4">
                  <p:embed/>
                </p:oleObj>
              </mc:Choice>
              <mc:Fallback>
                <p:oleObj name="Equation" r:id="rId5" imgW="14325600" imgH="97536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3928" y="4941168"/>
                        <a:ext cx="1018530" cy="6934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4" name="图片 620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84168" y="1988840"/>
            <a:ext cx="257345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14282" y="3857628"/>
            <a:ext cx="864096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在同一时刻物高和影长成正比，即在同一时刻的两个物体，影子，经过物体顶部的太阳光线三者构成的两个直角三角形相似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       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，即                  ，∴楼高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3928" y="191683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ldLvl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62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59832" y="3068960"/>
            <a:ext cx="226393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4067944" y="4930134"/>
          <a:ext cx="546348" cy="546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7944" y="4930134"/>
                        <a:ext cx="546348" cy="5463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1259632" y="2465512"/>
          <a:ext cx="43204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2" y="2465512"/>
                        <a:ext cx="432048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899592" y="5434190"/>
          <a:ext cx="1458652" cy="673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6" imgW="23774400" imgH="10972800" progId="Equation.DSMT4">
                  <p:embed/>
                </p:oleObj>
              </mc:Choice>
              <mc:Fallback>
                <p:oleObj name="Equation" r:id="rId6" imgW="23774400" imgH="10972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592" y="5434190"/>
                        <a:ext cx="1458652" cy="673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67544" y="620688"/>
            <a:ext cx="820891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2.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如图所示的是一束平行的光线从教室窗户射入教室的平面示意图，测得光线与地面所成的角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，窗户的高在教室地面上的影长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米，窗户底部到教室地面的距离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在同一直线上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，则窗户的高度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4067944" y="1385392"/>
          <a:ext cx="43204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7944" y="1385392"/>
                        <a:ext cx="432048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67544" y="4293096"/>
            <a:ext cx="813690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米，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米，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米，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206084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bldLvl="0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62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488" y="1571612"/>
            <a:ext cx="29523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899592" y="260648"/>
            <a:ext cx="734481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3.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如图所示，路灯距离地面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米，身高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米的小明站在距离灯的底部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处，则小明的影子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的长为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1475656" y="3717032"/>
          <a:ext cx="173516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25298400" imgH="9448800" progId="Equation.DSMT4">
                  <p:embed/>
                </p:oleObj>
              </mc:Choice>
              <mc:Fallback>
                <p:oleObj name="Equation" r:id="rId3" imgW="252984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3717032"/>
                        <a:ext cx="1735161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4211960" y="3717032"/>
          <a:ext cx="1653862" cy="674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23164800" imgH="9448800" progId="Equation.DSMT4">
                  <p:embed/>
                </p:oleObj>
              </mc:Choice>
              <mc:Fallback>
                <p:oleObj name="Equation" r:id="rId5" imgW="231648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1960" y="3717032"/>
                        <a:ext cx="1653862" cy="67460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85720" y="3143248"/>
            <a:ext cx="8424936" cy="16842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根据题意，易得△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MBA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MCO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，根据相似三角形的性质可知                            ，即                              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则小明的影长为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9807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692696"/>
            <a:ext cx="806489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如图所示，为了估算河的宽度，我们可以在河对岸选定一个目标作为点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，再在河的这一边选点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，然后选点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，用视线确定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的交点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此时如果测得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米，求两岸间的大致距离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1115616" y="4437112"/>
          <a:ext cx="2016224" cy="58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32308800" imgH="9448800" progId="Equation.DSMT4">
                  <p:embed/>
                </p:oleObj>
              </mc:Choice>
              <mc:Fallback>
                <p:oleObj name="Equation" r:id="rId2" imgW="323088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5616" y="4437112"/>
                        <a:ext cx="2016224" cy="589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95536" y="3212976"/>
            <a:ext cx="820891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 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两岸间的大致距离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3013" name="图片 629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80112" y="2276872"/>
            <a:ext cx="2232248" cy="156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5366097" y="619349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ldLvl="0" animBg="1"/>
      <p:bldP spid="430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1000100" y="714356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857356" y="207167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  第二十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七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章       相似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14414" y="3214686"/>
            <a:ext cx="678661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21.2.3  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相似三角形应用举例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（第</a:t>
            </a:r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4652963" y="30035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917" y="1511609"/>
            <a:ext cx="8715436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胡夫金字塔是埃及现存规模最大的金字塔，被喻为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世界古代七大奇观之一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塔的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个斜面正对东南西北四个方向，塔基呈正方形，边长约为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据考证，为建成大金字塔，共动用了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万人花了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年时间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原高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米，但由于经过几千年的风吹雨打，顶端被风化吹蚀，所以高度有所降低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  在古希腊，有一位伟大的数学家叫泰勒斯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一天，希腊国王阿马西斯对他说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听说你什么都知道，那就请你测量一下埃及金字塔的高度吧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这在当时条件下是个大难题，因为是很难爬到塔顶的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你知道泰勒斯是怎样测量大金字塔的高度的吗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42860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099" name="Picture 3" descr="http://www.keyunzhan.com/images/jingdianguowai/20130507/383333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4663" y="3970343"/>
            <a:ext cx="2595708" cy="2198888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11663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</a:rPr>
              <a:t>测量旗杆的高度</a:t>
            </a:r>
            <a:endParaRPr lang="zh-CN" altLang="zh-CN" sz="3200" dirty="0" smtClean="0">
              <a:solidFill>
                <a:srgbClr val="FF0000"/>
              </a:solidFill>
            </a:endParaRPr>
          </a:p>
        </p:txBody>
      </p:sp>
      <p:pic>
        <p:nvPicPr>
          <p:cNvPr id="18434" name="Picture 2" descr="http://img.bimg.126.net/photo/7CEmgAPrP-VyYJ8Bjd9NSA==/5730267575875868890.jpg"/>
          <p:cNvPicPr>
            <a:picLocks noChangeAspect="1" noChangeArrowheads="1"/>
          </p:cNvPicPr>
          <p:nvPr/>
        </p:nvPicPr>
        <p:blipFill>
          <a:blip r:embed="rId2" cstate="print"/>
          <a:srcRect b="11199"/>
          <a:stretch>
            <a:fillRect/>
          </a:stretch>
        </p:blipFill>
        <p:spPr bwMode="auto">
          <a:xfrm>
            <a:off x="2555776" y="836712"/>
            <a:ext cx="3600400" cy="240026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23528" y="314096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 smtClean="0">
                <a:solidFill>
                  <a:srgbClr val="FF0000"/>
                </a:solidFill>
                <a:latin typeface="+mn-ea"/>
                <a:ea typeface="+mn-ea"/>
                <a:cs typeface="方正书宋_GBK"/>
              </a:rPr>
              <a:t>【思考】</a:t>
            </a:r>
            <a:endParaRPr lang="zh-CN" altLang="zh-CN" sz="2400" dirty="0" smtClean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lvl="0" eaLnBrk="0" hangingPunct="0"/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在同一时刻，物体的高度和影长有什么关系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?</a:t>
            </a:r>
            <a:endParaRPr lang="en-US" altLang="zh-CN" sz="2400" dirty="0" smtClean="0"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4221088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在操场上竖立一根长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米的标杆，画出同一时刻旗杆和木杆的影长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2483768" y="508518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太阳光线看作是平行的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755576" y="5733256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通过测量影子的长度，你能得到旗杆的高度吗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99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932040" y="620688"/>
            <a:ext cx="352434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67544" y="980728"/>
            <a:ext cx="43204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如图所示，测得同一时刻旗杆的影长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，标杆的影长为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67544" y="2348880"/>
            <a:ext cx="54006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由题意可得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11560" y="3429000"/>
          <a:ext cx="1296144" cy="1238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20421600" imgH="19507200" progId="Equation.DSMT4">
                  <p:embed/>
                </p:oleObj>
              </mc:Choice>
              <mc:Fallback>
                <p:oleObj name="Equation" r:id="rId3" imgW="20421600" imgH="195072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3429000"/>
                        <a:ext cx="1296144" cy="123810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39750" y="4869815"/>
            <a:ext cx="707009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归纳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在平行光线的照射下，同一时刻，两个物体的高度与影长成比例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 bldLvl="0" animBg="1"/>
      <p:bldP spid="174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43608" y="188640"/>
            <a:ext cx="69127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用三角形相似可以求旗杆的高度，常用的方法有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827584" y="980728"/>
            <a:ext cx="73448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如图所示，同一时刻物高与影长构成直角三角形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" name="Group 10"/>
          <p:cNvGrpSpPr/>
          <p:nvPr/>
        </p:nvGrpSpPr>
        <p:grpSpPr bwMode="auto">
          <a:xfrm>
            <a:off x="5580112" y="1643050"/>
            <a:ext cx="1656184" cy="3874009"/>
            <a:chOff x="0" y="0"/>
            <a:chExt cx="1107" cy="3674"/>
          </a:xfrm>
        </p:grpSpPr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V="1">
              <a:off x="1107" y="45"/>
              <a:ext cx="0" cy="36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pic>
          <p:nvPicPr>
            <p:cNvPr id="10" name="Picture 12" descr="z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2"/>
              <a:ext cx="1088" cy="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V="1">
              <a:off x="1062" y="0"/>
              <a:ext cx="45" cy="36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1089" y="1850"/>
              <a:ext cx="0" cy="18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3357554" y="5445224"/>
            <a:ext cx="3878742" cy="55478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428992" y="1785926"/>
            <a:ext cx="3786214" cy="3643338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直角三角形 22"/>
          <p:cNvSpPr/>
          <p:nvPr/>
        </p:nvSpPr>
        <p:spPr>
          <a:xfrm rot="16200000">
            <a:off x="1137846" y="4371374"/>
            <a:ext cx="920144" cy="1195636"/>
          </a:xfrm>
          <a:prstGeom prst="rtTriangle">
            <a:avLst/>
          </a:prstGeom>
          <a:solidFill>
            <a:schemeClr val="accent1">
              <a:alpha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4" name="矩形 23"/>
          <p:cNvSpPr/>
          <p:nvPr/>
        </p:nvSpPr>
        <p:spPr>
          <a:xfrm>
            <a:off x="3000364" y="5085184"/>
            <a:ext cx="428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0312" y="52292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08304" y="141277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51720" y="393305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39752" y="50851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5536" y="515719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5580112" y="1556792"/>
            <a:ext cx="1656184" cy="3960267"/>
            <a:chOff x="0" y="0"/>
            <a:chExt cx="1107" cy="3674"/>
          </a:xfrm>
        </p:grpSpPr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V="1">
              <a:off x="1107" y="45"/>
              <a:ext cx="0" cy="36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pic>
          <p:nvPicPr>
            <p:cNvPr id="10" name="Picture 12" descr="z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2"/>
              <a:ext cx="1088" cy="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V="1">
              <a:off x="1062" y="0"/>
              <a:ext cx="45" cy="36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1089" y="1850"/>
              <a:ext cx="0" cy="18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899592" y="5445224"/>
            <a:ext cx="6336704" cy="144016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428860" y="1700808"/>
            <a:ext cx="4735428" cy="3871332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067944" y="551723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0312" y="52292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08304" y="141277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3568" y="378904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544" y="558924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971600" y="260648"/>
            <a:ext cx="655272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如图所示，利用平面镜构造直角三角形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99592" y="4581128"/>
            <a:ext cx="0" cy="100811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2428860" y="1700808"/>
            <a:ext cx="4735428" cy="3871332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57224" y="4572008"/>
            <a:ext cx="1571636" cy="1000132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5580112" y="1556792"/>
            <a:ext cx="1656184" cy="3960267"/>
            <a:chOff x="0" y="0"/>
            <a:chExt cx="1107" cy="3674"/>
          </a:xfrm>
        </p:grpSpPr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V="1">
              <a:off x="1107" y="45"/>
              <a:ext cx="0" cy="36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pic>
          <p:nvPicPr>
            <p:cNvPr id="10" name="Picture 12" descr="z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2"/>
              <a:ext cx="1088" cy="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V="1">
              <a:off x="1062" y="0"/>
              <a:ext cx="45" cy="36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1089" y="1850"/>
              <a:ext cx="0" cy="18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899592" y="5445224"/>
            <a:ext cx="6336704" cy="144016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259632" y="4509120"/>
            <a:ext cx="5904656" cy="216024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236296" y="1484784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0312" y="52292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55776" y="335699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83768" y="558924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512" y="458112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699792" y="4005064"/>
            <a:ext cx="0" cy="158417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00100" y="500042"/>
            <a:ext cx="602929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如图所示，观察者视线与标杆顶端、旗杆顶端在同一条直线上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1560" y="4653136"/>
            <a:ext cx="1038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直接连接符 31"/>
          <p:cNvCxnSpPr/>
          <p:nvPr/>
        </p:nvCxnSpPr>
        <p:spPr>
          <a:xfrm flipV="1">
            <a:off x="1259632" y="1700808"/>
            <a:ext cx="5904656" cy="3024336"/>
          </a:xfrm>
          <a:prstGeom prst="line">
            <a:avLst/>
          </a:prstGeom>
          <a:ln w="34925">
            <a:solidFill>
              <a:srgbClr val="FF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51520" y="566124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08304" y="4293096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endParaRPr lang="zh-CN" altLang="en-US" sz="3200" b="1" i="1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61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52120" y="1484784"/>
            <a:ext cx="318635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971600" y="188640"/>
            <a:ext cx="7741368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据传说，古希腊数学家、天文学家泰勒斯曾经利用相似三角形的原理，在金字塔影子的顶部立一根木杆，借助太阳光线构成的两个相似三角形，来测量金字塔的高度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如图所示，木杆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，它的影长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，测得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，求金字塔的高度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6867" name="Picture 3" descr="id:2147498417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51520" y="1772816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187624" y="177281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太阳光线与物体及其影子组成的两个三角形相似吗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0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2492896"/>
            <a:ext cx="67346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由太阳光线平行得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endParaRPr lang="zh-CN" altLang="en-US" sz="20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楷体_GBK"/>
            </a:endParaRPr>
          </a:p>
          <a:p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又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，得三角形相似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212976"/>
            <a:ext cx="56519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如何求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的长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3717032"/>
            <a:ext cx="4392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金字塔的影子是等腰三角形，则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等于这个等腰三角形的高与金字塔底面边长一半的和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83568" y="4725829"/>
            <a:ext cx="360040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太阳光线是平行光线，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因此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又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∴△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∽△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4795838" y="4581525"/>
          <a:ext cx="32718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4" imgW="46634400" imgH="19507200" progId="Equation.DSMT4">
                  <p:embed/>
                </p:oleObj>
              </mc:Choice>
              <mc:Fallback>
                <p:oleObj name="Equation" r:id="rId4" imgW="46634400" imgH="19507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5838" y="4581525"/>
                        <a:ext cx="3271837" cy="1368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755576" y="6165304"/>
            <a:ext cx="583264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因此金字塔的高度为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27989" y="5357826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36869" grpId="0" bldLvl="0" animBg="1"/>
      <p:bldP spid="1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2442</Words>
  <Application>WPS 演示</Application>
  <PresentationFormat>宽屏</PresentationFormat>
  <Paragraphs>167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16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Arial</vt:lpstr>
      <vt:lpstr>Times New Roman</vt:lpstr>
      <vt:lpstr>方正书宋_GBK</vt:lpstr>
      <vt:lpstr>隶书</vt:lpstr>
      <vt:lpstr>方正楷体_GBK</vt:lpstr>
      <vt:lpstr>楷体</vt:lpstr>
      <vt:lpstr>方正黑体_GBK</vt:lpstr>
      <vt:lpstr>方正黑体_GBK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