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18"/>
  </p:notesMasterIdLst>
  <p:sldIdLst>
    <p:sldId id="269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70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13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2.wmf"/><Relationship Id="rId2" Type="http://schemas.openxmlformats.org/officeDocument/2006/relationships/oleObject" Target="../embeddings/oleObject1.bin"/><Relationship Id="rId10" Type="http://schemas.openxmlformats.org/officeDocument/2006/relationships/vmlDrawing" Target="../drawings/vmlDrawing1.v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12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4997043" y="188640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23528" y="3501008"/>
            <a:ext cx="8208912" cy="26776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利用位似的定义可知，位似图形一定是相似图形，因为它是一种特殊的相似，但是相似图形不一定是位似图形，所以①错误，②正确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两个位似图形若全等，根据对应点一定相交于一点，可得到位似中心在两个图形之间，③正确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;④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若五边形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ABCDE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与五边形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A'B'C'D'E'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位似，则在五边形中连线组成的△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与△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，画出图形，可得它们也是位似的，④正确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所以②③④正确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146" y="1196375"/>
            <a:ext cx="69983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相似图形一定是位似图形；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位似图形一定是相似图形；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两个位似图形若全等，则位似中心在两个图形之间；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若五边形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ABCDE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与五边形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A'B'C'D'E'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位似，则其中△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也是位似的，且相似比相等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其中正确的有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 dirty="0" smtClean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0" hangingPunct="0"/>
            <a:r>
              <a:rPr lang="zh-CN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　　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B.2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　　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C.3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　　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D.4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endParaRPr lang="zh-CN" altLang="en-US" sz="2400" dirty="0" smtClean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1698" y="2636535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 bldLvl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14348" y="2428868"/>
            <a:ext cx="756084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由△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和△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是位似图形，且面积之比为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1∶9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，得△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和△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的对应边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A'B'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的比为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1∶3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620688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是位似图形，且面积之比为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1∶9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的对应边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的比为　　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A.3:1          B.1:3           C.1:9           D.1:27</a:t>
            </a:r>
            <a:endParaRPr lang="en-US" altLang="zh-CN" sz="2400" dirty="0" smtClean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80312" y="980728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714348" y="5214950"/>
            <a:ext cx="691276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由△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与△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是位似图形，且相似比是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1∶2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，得△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与△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的周长比是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1∶2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，又△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的周长是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，所以△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的周长为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472" y="3929066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是位似图形，且△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的相似比是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1∶2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，已知△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的周长是</a:t>
            </a:r>
            <a:r>
              <a:rPr lang="zh-CN" altLang="en-US" sz="2400" i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en-US" altLang="zh-CN" sz="2400" dirty="0" smtClean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00232" y="464344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bldLvl="0" animBg="1"/>
      <p:bldP spid="4" grpId="0"/>
      <p:bldP spid="24578" grpId="0" bldLvl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759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076056" y="980728"/>
            <a:ext cx="3528392" cy="1626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899592" y="188640"/>
            <a:ext cx="568863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如图所示，已知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EFH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MNK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是位似图形，那么其位似中心是点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251520" y="1268760"/>
            <a:ext cx="4824536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因为位似图形的对应点的连线相交于一点，即位似中心，所以位似中心为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故填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64088" y="548680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25605" name="图片 76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96136" y="2924944"/>
            <a:ext cx="2304256" cy="1937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251520" y="2852936"/>
            <a:ext cx="5328592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如图所示，顶点都在网格线交点处的三角形叫做格点三角形，已知图中的每个小正方形的边长都是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个单位长度，在图中选择适当的位似中心，画一个与格点△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位似且相似比不等于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的格点三角形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395605" y="5229860"/>
            <a:ext cx="6887845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黑体_GBK"/>
              </a:rPr>
              <a:t>　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本题答案不唯一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如图所示的△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DE'F'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就是符合题意的一个三角形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动作按钮: 第一张 8">
            <a:hlinkClick r:id="" action="ppaction://hlinkshowjump?jump=firstslide" highlightClick="1"/>
          </p:cNvPr>
          <p:cNvSpPr/>
          <p:nvPr/>
        </p:nvSpPr>
        <p:spPr>
          <a:xfrm>
            <a:off x="5579457" y="6182702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 animBg="1"/>
      <p:bldP spid="5" grpId="0"/>
      <p:bldP spid="2560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年级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 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259632" y="1268760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</a:t>
            </a:r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七</a:t>
            </a:r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章       反比例函数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547664" y="2996952"/>
            <a:ext cx="71705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27.3  </a:t>
            </a:r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位似</a:t>
            </a:r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</a:t>
            </a:r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第</a:t>
            </a:r>
            <a:r>
              <a:rPr lang="en-US" altLang="zh-CN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课时）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807085" y="1510030"/>
            <a:ext cx="7632700" cy="2947035"/>
          </a:xfrm>
          <a:prstGeom prst="rect">
            <a:avLst/>
          </a:prstGeom>
          <a:solidFill>
            <a:srgbClr val="FFFFFF"/>
          </a:solidFill>
          <a:ln w="38100">
            <a:solidFill>
              <a:srgbClr val="703DFF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539750" y="1052513"/>
            <a:ext cx="83883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图中有多边形相似吗？如果有，那么这种相似有什么特征？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8215" name="AutoShape 23"/>
          <p:cNvSpPr>
            <a:spLocks noChangeArrowheads="1"/>
          </p:cNvSpPr>
          <p:nvPr/>
        </p:nvSpPr>
        <p:spPr bwMode="auto">
          <a:xfrm rot="5400000">
            <a:off x="688182" y="1970881"/>
            <a:ext cx="1439862" cy="720725"/>
          </a:xfrm>
          <a:prstGeom prst="triangle">
            <a:avLst>
              <a:gd name="adj" fmla="val 67144"/>
            </a:avLst>
          </a:prstGeom>
          <a:noFill/>
          <a:ln w="9525">
            <a:solidFill>
              <a:srgbClr val="FF00FF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8216" name="Freeform 24"/>
          <p:cNvSpPr/>
          <p:nvPr/>
        </p:nvSpPr>
        <p:spPr bwMode="auto">
          <a:xfrm>
            <a:off x="1047750" y="2501900"/>
            <a:ext cx="2859088" cy="550863"/>
          </a:xfrm>
          <a:custGeom>
            <a:avLst/>
            <a:gdLst/>
            <a:ahLst/>
            <a:cxnLst>
              <a:cxn ang="0">
                <a:pos x="0" y="347"/>
              </a:cxn>
              <a:cxn ang="0">
                <a:pos x="1801" y="0"/>
              </a:cxn>
            </a:cxnLst>
            <a:rect l="0" t="0" r="r" b="b"/>
            <a:pathLst>
              <a:path w="1801" h="347">
                <a:moveTo>
                  <a:pt x="0" y="347"/>
                </a:moveTo>
                <a:lnTo>
                  <a:pt x="1801" y="0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17" name="Freeform 25"/>
          <p:cNvSpPr/>
          <p:nvPr/>
        </p:nvSpPr>
        <p:spPr bwMode="auto">
          <a:xfrm>
            <a:off x="1763713" y="2492375"/>
            <a:ext cx="2152650" cy="90488"/>
          </a:xfrm>
          <a:custGeom>
            <a:avLst/>
            <a:gdLst/>
            <a:ahLst/>
            <a:cxnLst>
              <a:cxn ang="0">
                <a:pos x="0" y="57"/>
              </a:cxn>
              <a:cxn ang="0">
                <a:pos x="1356" y="0"/>
              </a:cxn>
            </a:cxnLst>
            <a:rect l="0" t="0" r="r" b="b"/>
            <a:pathLst>
              <a:path w="1356" h="57">
                <a:moveTo>
                  <a:pt x="0" y="57"/>
                </a:moveTo>
                <a:lnTo>
                  <a:pt x="1356" y="0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18" name="Freeform 26"/>
          <p:cNvSpPr/>
          <p:nvPr/>
        </p:nvSpPr>
        <p:spPr bwMode="auto">
          <a:xfrm>
            <a:off x="1049338" y="1611313"/>
            <a:ext cx="2857500" cy="885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00" y="558"/>
              </a:cxn>
            </a:cxnLst>
            <a:rect l="0" t="0" r="r" b="b"/>
            <a:pathLst>
              <a:path w="1800" h="558">
                <a:moveTo>
                  <a:pt x="0" y="0"/>
                </a:moveTo>
                <a:lnTo>
                  <a:pt x="1800" y="558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19" name="AutoShape 27"/>
          <p:cNvSpPr>
            <a:spLocks noChangeArrowheads="1"/>
          </p:cNvSpPr>
          <p:nvPr/>
        </p:nvSpPr>
        <p:spPr bwMode="auto">
          <a:xfrm rot="5400000">
            <a:off x="2307431" y="2237582"/>
            <a:ext cx="720725" cy="360362"/>
          </a:xfrm>
          <a:prstGeom prst="triangle">
            <a:avLst>
              <a:gd name="adj" fmla="val 67144"/>
            </a:avLst>
          </a:prstGeom>
          <a:noFill/>
          <a:ln w="9525">
            <a:solidFill>
              <a:srgbClr val="0000FF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8220" name="Freeform 28"/>
          <p:cNvSpPr/>
          <p:nvPr/>
        </p:nvSpPr>
        <p:spPr bwMode="auto">
          <a:xfrm>
            <a:off x="6161088" y="1781175"/>
            <a:ext cx="2051050" cy="1944688"/>
          </a:xfrm>
          <a:custGeom>
            <a:avLst/>
            <a:gdLst/>
            <a:ahLst/>
            <a:cxnLst>
              <a:cxn ang="0">
                <a:pos x="0" y="632"/>
              </a:cxn>
              <a:cxn ang="0">
                <a:pos x="838" y="0"/>
              </a:cxn>
              <a:cxn ang="0">
                <a:pos x="1292" y="817"/>
              </a:cxn>
              <a:cxn ang="0">
                <a:pos x="566" y="1225"/>
              </a:cxn>
              <a:cxn ang="0">
                <a:pos x="9" y="632"/>
              </a:cxn>
            </a:cxnLst>
            <a:rect l="0" t="0" r="r" b="b"/>
            <a:pathLst>
              <a:path w="1292" h="1225">
                <a:moveTo>
                  <a:pt x="0" y="632"/>
                </a:moveTo>
                <a:lnTo>
                  <a:pt x="838" y="0"/>
                </a:lnTo>
                <a:lnTo>
                  <a:pt x="1292" y="817"/>
                </a:lnTo>
                <a:lnTo>
                  <a:pt x="566" y="1225"/>
                </a:lnTo>
                <a:lnTo>
                  <a:pt x="9" y="632"/>
                </a:lnTo>
              </a:path>
            </a:pathLst>
          </a:custGeom>
          <a:noFill/>
          <a:ln w="9525">
            <a:solidFill>
              <a:srgbClr val="FF00FF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21" name="Freeform 29"/>
          <p:cNvSpPr/>
          <p:nvPr/>
        </p:nvSpPr>
        <p:spPr bwMode="auto">
          <a:xfrm>
            <a:off x="6780213" y="2455863"/>
            <a:ext cx="863600" cy="819150"/>
          </a:xfrm>
          <a:custGeom>
            <a:avLst/>
            <a:gdLst/>
            <a:ahLst/>
            <a:cxnLst>
              <a:cxn ang="0">
                <a:pos x="0" y="632"/>
              </a:cxn>
              <a:cxn ang="0">
                <a:pos x="838" y="0"/>
              </a:cxn>
              <a:cxn ang="0">
                <a:pos x="1292" y="817"/>
              </a:cxn>
              <a:cxn ang="0">
                <a:pos x="566" y="1225"/>
              </a:cxn>
              <a:cxn ang="0">
                <a:pos x="9" y="632"/>
              </a:cxn>
            </a:cxnLst>
            <a:rect l="0" t="0" r="r" b="b"/>
            <a:pathLst>
              <a:path w="1292" h="1225">
                <a:moveTo>
                  <a:pt x="0" y="632"/>
                </a:moveTo>
                <a:lnTo>
                  <a:pt x="838" y="0"/>
                </a:lnTo>
                <a:lnTo>
                  <a:pt x="1292" y="817"/>
                </a:lnTo>
                <a:lnTo>
                  <a:pt x="566" y="1225"/>
                </a:lnTo>
                <a:lnTo>
                  <a:pt x="9" y="632"/>
                </a:lnTo>
              </a:path>
            </a:pathLst>
          </a:custGeom>
          <a:noFill/>
          <a:ln w="9525">
            <a:solidFill>
              <a:srgbClr val="0000FF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22" name="Freeform 30"/>
          <p:cNvSpPr/>
          <p:nvPr/>
        </p:nvSpPr>
        <p:spPr bwMode="auto">
          <a:xfrm>
            <a:off x="6156325" y="2781300"/>
            <a:ext cx="2052638" cy="2952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93" y="186"/>
              </a:cxn>
            </a:cxnLst>
            <a:rect l="0" t="0" r="r" b="b"/>
            <a:pathLst>
              <a:path w="1293" h="186">
                <a:moveTo>
                  <a:pt x="0" y="0"/>
                </a:moveTo>
                <a:lnTo>
                  <a:pt x="1293" y="186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23" name="Freeform 31"/>
          <p:cNvSpPr/>
          <p:nvPr/>
        </p:nvSpPr>
        <p:spPr bwMode="auto">
          <a:xfrm>
            <a:off x="7065963" y="1790700"/>
            <a:ext cx="419100" cy="1933575"/>
          </a:xfrm>
          <a:custGeom>
            <a:avLst/>
            <a:gdLst/>
            <a:ahLst/>
            <a:cxnLst>
              <a:cxn ang="0">
                <a:pos x="264" y="0"/>
              </a:cxn>
              <a:cxn ang="0">
                <a:pos x="0" y="1218"/>
              </a:cxn>
            </a:cxnLst>
            <a:rect l="0" t="0" r="r" b="b"/>
            <a:pathLst>
              <a:path w="264" h="1218">
                <a:moveTo>
                  <a:pt x="264" y="0"/>
                </a:moveTo>
                <a:lnTo>
                  <a:pt x="0" y="1218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24" name="Freeform 32"/>
          <p:cNvSpPr/>
          <p:nvPr/>
        </p:nvSpPr>
        <p:spPr bwMode="auto">
          <a:xfrm>
            <a:off x="3995738" y="2349500"/>
            <a:ext cx="1874837" cy="1655763"/>
          </a:xfrm>
          <a:custGeom>
            <a:avLst/>
            <a:gdLst/>
            <a:ahLst/>
            <a:cxnLst>
              <a:cxn ang="0">
                <a:pos x="1" y="363"/>
              </a:cxn>
              <a:cxn ang="0">
                <a:pos x="591" y="0"/>
              </a:cxn>
              <a:cxn ang="0">
                <a:pos x="1181" y="363"/>
              </a:cxn>
              <a:cxn ang="0">
                <a:pos x="908" y="1043"/>
              </a:cxn>
              <a:cxn ang="0">
                <a:pos x="364" y="1043"/>
              </a:cxn>
              <a:cxn ang="0">
                <a:pos x="0" y="364"/>
              </a:cxn>
            </a:cxnLst>
            <a:rect l="0" t="0" r="r" b="b"/>
            <a:pathLst>
              <a:path w="1181" h="1043">
                <a:moveTo>
                  <a:pt x="1" y="363"/>
                </a:moveTo>
                <a:lnTo>
                  <a:pt x="591" y="0"/>
                </a:lnTo>
                <a:lnTo>
                  <a:pt x="1181" y="363"/>
                </a:lnTo>
                <a:lnTo>
                  <a:pt x="908" y="1043"/>
                </a:lnTo>
                <a:lnTo>
                  <a:pt x="364" y="1043"/>
                </a:lnTo>
                <a:lnTo>
                  <a:pt x="0" y="364"/>
                </a:lnTo>
              </a:path>
            </a:pathLst>
          </a:custGeom>
          <a:noFill/>
          <a:ln w="9525">
            <a:solidFill>
              <a:srgbClr val="FF00FF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25" name="Freeform 33"/>
          <p:cNvSpPr/>
          <p:nvPr/>
        </p:nvSpPr>
        <p:spPr bwMode="auto">
          <a:xfrm rot="10800000">
            <a:off x="1835150" y="3429000"/>
            <a:ext cx="1081088" cy="954088"/>
          </a:xfrm>
          <a:custGeom>
            <a:avLst/>
            <a:gdLst/>
            <a:ahLst/>
            <a:cxnLst>
              <a:cxn ang="0">
                <a:pos x="1" y="363"/>
              </a:cxn>
              <a:cxn ang="0">
                <a:pos x="591" y="0"/>
              </a:cxn>
              <a:cxn ang="0">
                <a:pos x="1181" y="363"/>
              </a:cxn>
              <a:cxn ang="0">
                <a:pos x="908" y="1043"/>
              </a:cxn>
              <a:cxn ang="0">
                <a:pos x="364" y="1043"/>
              </a:cxn>
              <a:cxn ang="0">
                <a:pos x="0" y="364"/>
              </a:cxn>
            </a:cxnLst>
            <a:rect l="0" t="0" r="r" b="b"/>
            <a:pathLst>
              <a:path w="1181" h="1043">
                <a:moveTo>
                  <a:pt x="1" y="363"/>
                </a:moveTo>
                <a:lnTo>
                  <a:pt x="591" y="0"/>
                </a:lnTo>
                <a:lnTo>
                  <a:pt x="1181" y="363"/>
                </a:lnTo>
                <a:lnTo>
                  <a:pt x="908" y="1043"/>
                </a:lnTo>
                <a:lnTo>
                  <a:pt x="364" y="1043"/>
                </a:lnTo>
                <a:lnTo>
                  <a:pt x="0" y="364"/>
                </a:lnTo>
              </a:path>
            </a:pathLst>
          </a:custGeom>
          <a:noFill/>
          <a:ln w="9525">
            <a:solidFill>
              <a:srgbClr val="0000FF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26" name="Freeform 34"/>
          <p:cNvSpPr/>
          <p:nvPr/>
        </p:nvSpPr>
        <p:spPr bwMode="auto">
          <a:xfrm>
            <a:off x="2095500" y="3438525"/>
            <a:ext cx="3340100" cy="5667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04" y="357"/>
              </a:cxn>
            </a:cxnLst>
            <a:rect l="0" t="0" r="r" b="b"/>
            <a:pathLst>
              <a:path w="2104" h="357">
                <a:moveTo>
                  <a:pt x="0" y="0"/>
                </a:moveTo>
                <a:lnTo>
                  <a:pt x="2104" y="357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27" name="Freeform 35"/>
          <p:cNvSpPr/>
          <p:nvPr/>
        </p:nvSpPr>
        <p:spPr bwMode="auto">
          <a:xfrm>
            <a:off x="1841500" y="2924175"/>
            <a:ext cx="4025900" cy="1123950"/>
          </a:xfrm>
          <a:custGeom>
            <a:avLst/>
            <a:gdLst/>
            <a:ahLst/>
            <a:cxnLst>
              <a:cxn ang="0">
                <a:pos x="0" y="708"/>
              </a:cxn>
              <a:cxn ang="0">
                <a:pos x="2536" y="0"/>
              </a:cxn>
            </a:cxnLst>
            <a:rect l="0" t="0" r="r" b="b"/>
            <a:pathLst>
              <a:path w="2536" h="708">
                <a:moveTo>
                  <a:pt x="0" y="708"/>
                </a:moveTo>
                <a:lnTo>
                  <a:pt x="2536" y="0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28" name="Freeform 36"/>
          <p:cNvSpPr/>
          <p:nvPr/>
        </p:nvSpPr>
        <p:spPr bwMode="auto">
          <a:xfrm>
            <a:off x="2381250" y="2359025"/>
            <a:ext cx="2559050" cy="2012950"/>
          </a:xfrm>
          <a:custGeom>
            <a:avLst/>
            <a:gdLst/>
            <a:ahLst/>
            <a:cxnLst>
              <a:cxn ang="0">
                <a:pos x="0" y="1268"/>
              </a:cxn>
              <a:cxn ang="0">
                <a:pos x="1612" y="0"/>
              </a:cxn>
            </a:cxnLst>
            <a:rect l="0" t="0" r="r" b="b"/>
            <a:pathLst>
              <a:path w="1612" h="1268">
                <a:moveTo>
                  <a:pt x="0" y="1268"/>
                </a:moveTo>
                <a:lnTo>
                  <a:pt x="1612" y="0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29" name="Line 37"/>
          <p:cNvSpPr>
            <a:spLocks noChangeShapeType="1"/>
          </p:cNvSpPr>
          <p:nvPr/>
        </p:nvSpPr>
        <p:spPr bwMode="auto">
          <a:xfrm>
            <a:off x="2555875" y="3429000"/>
            <a:ext cx="2016125" cy="5762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30" name="Freeform 38"/>
          <p:cNvSpPr/>
          <p:nvPr/>
        </p:nvSpPr>
        <p:spPr bwMode="auto">
          <a:xfrm>
            <a:off x="2908300" y="2924175"/>
            <a:ext cx="1087438" cy="1130300"/>
          </a:xfrm>
          <a:custGeom>
            <a:avLst/>
            <a:gdLst/>
            <a:ahLst/>
            <a:cxnLst>
              <a:cxn ang="0">
                <a:pos x="0" y="712"/>
              </a:cxn>
              <a:cxn ang="0">
                <a:pos x="685" y="0"/>
              </a:cxn>
            </a:cxnLst>
            <a:rect l="0" t="0" r="r" b="b"/>
            <a:pathLst>
              <a:path w="685" h="712">
                <a:moveTo>
                  <a:pt x="0" y="712"/>
                </a:moveTo>
                <a:lnTo>
                  <a:pt x="685" y="0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31" name="Text Box 39"/>
          <p:cNvSpPr txBox="1">
            <a:spLocks noChangeArrowheads="1"/>
          </p:cNvSpPr>
          <p:nvPr/>
        </p:nvSpPr>
        <p:spPr bwMode="auto">
          <a:xfrm>
            <a:off x="539552" y="5013176"/>
            <a:ext cx="8280400" cy="822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</a:rPr>
              <a:t>图中每幅图中的两个多边形不仅相似，而且对应顶点的连线相交于一点，像这样的两个图形叫做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位似图形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8232" name="Oval 40"/>
          <p:cNvSpPr>
            <a:spLocks noChangeArrowheads="1"/>
          </p:cNvSpPr>
          <p:nvPr/>
        </p:nvSpPr>
        <p:spPr bwMode="auto">
          <a:xfrm>
            <a:off x="3262313" y="3602038"/>
            <a:ext cx="73025" cy="73025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8233" name="Oval 41"/>
          <p:cNvSpPr>
            <a:spLocks noChangeArrowheads="1"/>
          </p:cNvSpPr>
          <p:nvPr/>
        </p:nvSpPr>
        <p:spPr bwMode="auto">
          <a:xfrm>
            <a:off x="3851275" y="2449513"/>
            <a:ext cx="73025" cy="73025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8234" name="Oval 42"/>
          <p:cNvSpPr>
            <a:spLocks noChangeArrowheads="1"/>
          </p:cNvSpPr>
          <p:nvPr/>
        </p:nvSpPr>
        <p:spPr bwMode="auto">
          <a:xfrm>
            <a:off x="7192963" y="2895600"/>
            <a:ext cx="73025" cy="73025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8235" name="Text Box 43"/>
          <p:cNvSpPr txBox="1">
            <a:spLocks noChangeArrowheads="1"/>
          </p:cNvSpPr>
          <p:nvPr/>
        </p:nvSpPr>
        <p:spPr bwMode="auto">
          <a:xfrm>
            <a:off x="7164388" y="2852738"/>
            <a:ext cx="574675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latin typeface="Times New Roman" panose="02020603050405020304" pitchFamily="18" charset="0"/>
              </a:rPr>
              <a:t>O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8236" name="Text Box 44"/>
          <p:cNvSpPr txBox="1">
            <a:spLocks noChangeArrowheads="1"/>
          </p:cNvSpPr>
          <p:nvPr/>
        </p:nvSpPr>
        <p:spPr bwMode="auto">
          <a:xfrm>
            <a:off x="3132138" y="3716338"/>
            <a:ext cx="574675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latin typeface="Times New Roman" panose="02020603050405020304" pitchFamily="18" charset="0"/>
              </a:rPr>
              <a:t>O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8237" name="Text Box 45"/>
          <p:cNvSpPr txBox="1">
            <a:spLocks noChangeArrowheads="1"/>
          </p:cNvSpPr>
          <p:nvPr/>
        </p:nvSpPr>
        <p:spPr bwMode="auto">
          <a:xfrm>
            <a:off x="3851275" y="2095500"/>
            <a:ext cx="574675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latin typeface="Times New Roman" panose="02020603050405020304" pitchFamily="18" charset="0"/>
              </a:rPr>
              <a:t>O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8238" name="Rectangle 46"/>
          <p:cNvSpPr>
            <a:spLocks noChangeArrowheads="1"/>
          </p:cNvSpPr>
          <p:nvPr/>
        </p:nvSpPr>
        <p:spPr bwMode="auto">
          <a:xfrm>
            <a:off x="683568" y="5805264"/>
            <a:ext cx="32321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这些点叫做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位似中心</a:t>
            </a:r>
            <a:r>
              <a:rPr lang="zh-CN" altLang="en-US" sz="2400" b="1">
                <a:latin typeface="Times New Roman" panose="02020603050405020304" pitchFamily="18" charset="0"/>
              </a:rPr>
              <a:t>．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8239" name="Rectangle 47"/>
          <p:cNvSpPr>
            <a:spLocks noChangeArrowheads="1"/>
          </p:cNvSpPr>
          <p:nvPr/>
        </p:nvSpPr>
        <p:spPr bwMode="auto">
          <a:xfrm>
            <a:off x="683568" y="6237312"/>
            <a:ext cx="76327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位似是一种特殊的相似，其相似比也叫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位似比。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8" name="Group 4"/>
          <p:cNvGrpSpPr/>
          <p:nvPr/>
        </p:nvGrpSpPr>
        <p:grpSpPr bwMode="auto">
          <a:xfrm>
            <a:off x="5291773" y="127427"/>
            <a:ext cx="2592387" cy="1008063"/>
            <a:chOff x="0" y="0"/>
            <a:chExt cx="1633" cy="635"/>
          </a:xfrm>
        </p:grpSpPr>
        <p:pic>
          <p:nvPicPr>
            <p:cNvPr id="49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971600" y="2606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问题思考</a:t>
            </a:r>
            <a:endParaRPr lang="zh-CN" altLang="en-US" sz="32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1" grpId="0" bldLvl="0" animBg="1"/>
      <p:bldP spid="8232" grpId="0" bldLvl="0" animBg="1"/>
      <p:bldP spid="8233" grpId="0" bldLvl="0" animBg="1"/>
      <p:bldP spid="8234" grpId="0" bldLvl="0" animBg="1"/>
      <p:bldP spid="8235" grpId="0" bldLvl="0" animBg="1"/>
      <p:bldP spid="8236" grpId="0" bldLvl="0" animBg="1"/>
      <p:bldP spid="8237" grpId="0" bldLvl="0" animBg="1"/>
      <p:bldP spid="8238" grpId="0" bldLvl="0" animBg="1"/>
      <p:bldP spid="823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7802" y="43433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思考</a:t>
            </a:r>
            <a:r>
              <a:rPr lang="zh-CN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】</a:t>
            </a:r>
            <a:endParaRPr lang="zh-CN" altLang="zh-CN" sz="2400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908720"/>
            <a:ext cx="62334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位似图形一定是相似图形吗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反之成立吗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899592" y="1484784"/>
            <a:ext cx="67251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位似图形一定是相似图形，相似图形不一定是位似图形，位似图形是特殊的相似图形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2564904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如何判断两个图形是位似图形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en-US" altLang="zh-CN" sz="24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08" y="3212976"/>
            <a:ext cx="5743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首先判断两个图形是相似图形，其次判定每一对对应点所在的直线都经过同一点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576" y="4149080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判断下列图形是不是位似图形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zh-CN" altLang="en-US" sz="2400" dirty="0"/>
          </a:p>
        </p:txBody>
      </p:sp>
      <p:pic>
        <p:nvPicPr>
          <p:cNvPr id="17410" name="图片 74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619672" y="4653136"/>
            <a:ext cx="4248472" cy="1833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971600" y="188640"/>
            <a:ext cx="316835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黑体_GBK"/>
              </a:rPr>
              <a:t>位似图形的性质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6386" name="图片 744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35202" r="6494"/>
          <a:stretch>
            <a:fillRect/>
          </a:stretch>
        </p:blipFill>
        <p:spPr bwMode="auto">
          <a:xfrm>
            <a:off x="4788024" y="1196752"/>
            <a:ext cx="2880320" cy="1630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51520" y="620688"/>
            <a:ext cx="698477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如图所示的两组多边形是位似图形，观察思考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539552" y="3068960"/>
            <a:ext cx="7848872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在各图中，位似图形的位似中心与这两个图形有什么位置关系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在各图中，对应点到位似中心的距离与两个图形的相似比有什么关系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在各图中，两个图形中的对应线段有什么位置关系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467544" y="6165304"/>
            <a:ext cx="702128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位似图形中的对应线段平行或在同一条直线上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44" y="4437112"/>
            <a:ext cx="7172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位似图形可能在位似中心的同侧，也可能在位似中心的异侧</a:t>
            </a:r>
            <a:r>
              <a:rPr lang="en-US" altLang="zh-CN" sz="2400" i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360" y="5300980"/>
            <a:ext cx="725360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位似图形的对应点和位似中心在同一条直线上，它们到位似中心的距离之比等于相似比</a:t>
            </a:r>
            <a:r>
              <a:rPr lang="en-US" altLang="zh-CN" sz="2400" i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6390" name="Picture 6" descr="C:\Users\Administrator\AppData\Roaming\Tencent\Users\619843129\QQ\WinTemp\RichOle\2GLDEK4Y)E0HUMJW`SH_N3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268760"/>
            <a:ext cx="2907323" cy="1656184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500035" y="1785926"/>
            <a:ext cx="7643866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</a:rPr>
              <a:t>分别在线段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OA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OB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OC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OD</a:t>
            </a:r>
            <a:r>
              <a:rPr lang="zh-CN" altLang="en-US" sz="2400" b="1" dirty="0">
                <a:latin typeface="Times New Roman" panose="02020603050405020304" pitchFamily="18" charset="0"/>
              </a:rPr>
              <a:t>上取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点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A‘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B’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C’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D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' 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，使得 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503238" y="2928934"/>
            <a:ext cx="8283604" cy="10525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3. </a:t>
            </a:r>
            <a:r>
              <a:rPr lang="zh-CN" altLang="en-US" sz="2400" b="1" dirty="0">
                <a:latin typeface="Times New Roman" panose="02020603050405020304" pitchFamily="18" charset="0"/>
              </a:rPr>
              <a:t>顺次连接点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A‘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B’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C‘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D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'</a:t>
            </a:r>
            <a:r>
              <a:rPr lang="zh-CN" altLang="en-US" sz="2400" b="1" dirty="0">
                <a:latin typeface="Times New Roman" panose="02020603050405020304" pitchFamily="18" charset="0"/>
              </a:rPr>
              <a:t>，所得四边形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A'B'C'D'</a:t>
            </a:r>
            <a:r>
              <a:rPr lang="zh-CN" altLang="en-US" sz="2400" b="1" dirty="0">
                <a:latin typeface="Times New Roman" panose="02020603050405020304" pitchFamily="18" charset="0"/>
              </a:rPr>
              <a:t>就是所要求的图形．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1928794" y="2285992"/>
          <a:ext cx="3671887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42976800" imgH="9448800" progId="Equation.DSMT4">
                  <p:embed/>
                </p:oleObj>
              </mc:Choice>
              <mc:Fallback>
                <p:oleObj name="Equation" r:id="rId2" imgW="429768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28794" y="2285992"/>
                        <a:ext cx="3671887" cy="806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1" name="Freeform 5"/>
          <p:cNvSpPr/>
          <p:nvPr/>
        </p:nvSpPr>
        <p:spPr bwMode="auto">
          <a:xfrm>
            <a:off x="4572000" y="3790950"/>
            <a:ext cx="1366838" cy="1249363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545" y="136"/>
              </a:cxn>
              <a:cxn ang="0">
                <a:pos x="227" y="498"/>
              </a:cxn>
              <a:cxn ang="0">
                <a:pos x="0" y="272"/>
              </a:cxn>
              <a:cxn ang="0">
                <a:pos x="46" y="0"/>
              </a:cxn>
            </a:cxnLst>
            <a:rect l="0" t="0" r="r" b="b"/>
            <a:pathLst>
              <a:path w="545" h="498">
                <a:moveTo>
                  <a:pt x="46" y="0"/>
                </a:moveTo>
                <a:lnTo>
                  <a:pt x="545" y="136"/>
                </a:lnTo>
                <a:lnTo>
                  <a:pt x="227" y="498"/>
                </a:lnTo>
                <a:lnTo>
                  <a:pt x="0" y="272"/>
                </a:lnTo>
                <a:lnTo>
                  <a:pt x="46" y="0"/>
                </a:lnTo>
                <a:close/>
              </a:path>
            </a:pathLst>
          </a:custGeom>
          <a:noFill/>
          <a:ln w="19050">
            <a:solidFill>
              <a:srgbClr val="FF00FF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628900" y="5807075"/>
            <a:ext cx="574675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latin typeface="Times New Roman" panose="02020603050405020304" pitchFamily="18" charset="0"/>
              </a:rPr>
              <a:t>O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 flipV="1">
            <a:off x="2771775" y="3286125"/>
            <a:ext cx="2376488" cy="2520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V="1">
            <a:off x="2771775" y="4654550"/>
            <a:ext cx="3455988" cy="11525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9225" name="Freeform 9"/>
          <p:cNvSpPr/>
          <p:nvPr/>
        </p:nvSpPr>
        <p:spPr bwMode="auto">
          <a:xfrm>
            <a:off x="2771775" y="4194175"/>
            <a:ext cx="2165350" cy="1612900"/>
          </a:xfrm>
          <a:custGeom>
            <a:avLst/>
            <a:gdLst/>
            <a:ahLst/>
            <a:cxnLst>
              <a:cxn ang="0">
                <a:pos x="0" y="1016"/>
              </a:cxn>
              <a:cxn ang="0">
                <a:pos x="1364" y="0"/>
              </a:cxn>
            </a:cxnLst>
            <a:rect l="0" t="0" r="r" b="b"/>
            <a:pathLst>
              <a:path w="1364" h="1016">
                <a:moveTo>
                  <a:pt x="0" y="1016"/>
                </a:moveTo>
                <a:lnTo>
                  <a:pt x="1364" y="0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 flipV="1">
            <a:off x="2771775" y="3933825"/>
            <a:ext cx="3529013" cy="18732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9227" name="Freeform 11"/>
          <p:cNvSpPr/>
          <p:nvPr/>
        </p:nvSpPr>
        <p:spPr bwMode="auto">
          <a:xfrm>
            <a:off x="3665538" y="4799013"/>
            <a:ext cx="684212" cy="622300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545" y="136"/>
              </a:cxn>
              <a:cxn ang="0">
                <a:pos x="227" y="498"/>
              </a:cxn>
              <a:cxn ang="0">
                <a:pos x="0" y="272"/>
              </a:cxn>
              <a:cxn ang="0">
                <a:pos x="46" y="0"/>
              </a:cxn>
            </a:cxnLst>
            <a:rect l="0" t="0" r="r" b="b"/>
            <a:pathLst>
              <a:path w="545" h="498">
                <a:moveTo>
                  <a:pt x="46" y="0"/>
                </a:moveTo>
                <a:lnTo>
                  <a:pt x="545" y="136"/>
                </a:lnTo>
                <a:lnTo>
                  <a:pt x="227" y="498"/>
                </a:lnTo>
                <a:lnTo>
                  <a:pt x="0" y="272"/>
                </a:lnTo>
                <a:lnTo>
                  <a:pt x="46" y="0"/>
                </a:lnTo>
                <a:close/>
              </a:path>
            </a:pathLst>
          </a:custGeom>
          <a:noFill/>
          <a:ln w="25400">
            <a:solidFill>
              <a:srgbClr val="0000FF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2" name="Group 12"/>
          <p:cNvGrpSpPr/>
          <p:nvPr/>
        </p:nvGrpSpPr>
        <p:grpSpPr bwMode="auto">
          <a:xfrm>
            <a:off x="2786063" y="3762375"/>
            <a:ext cx="1887537" cy="2030413"/>
            <a:chOff x="1429" y="2242"/>
            <a:chExt cx="1189" cy="1279"/>
          </a:xfrm>
        </p:grpSpPr>
        <p:sp>
          <p:nvSpPr>
            <p:cNvPr id="9229" name="Line 13"/>
            <p:cNvSpPr>
              <a:spLocks noChangeShapeType="1"/>
            </p:cNvSpPr>
            <p:nvPr/>
          </p:nvSpPr>
          <p:spPr bwMode="auto">
            <a:xfrm flipV="1">
              <a:off x="1429" y="2886"/>
              <a:ext cx="590" cy="63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30" name="Line 14"/>
            <p:cNvSpPr>
              <a:spLocks noChangeShapeType="1"/>
            </p:cNvSpPr>
            <p:nvPr/>
          </p:nvSpPr>
          <p:spPr bwMode="auto">
            <a:xfrm flipV="1">
              <a:off x="2028" y="2242"/>
              <a:ext cx="590" cy="635"/>
            </a:xfrm>
            <a:prstGeom prst="line">
              <a:avLst/>
            </a:prstGeom>
            <a:noFill/>
            <a:ln w="9525">
              <a:solidFill>
                <a:srgbClr val="FFFFFF">
                  <a:alpha val="999"/>
                </a:srgbClr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3" name="Group 15"/>
          <p:cNvGrpSpPr/>
          <p:nvPr/>
        </p:nvGrpSpPr>
        <p:grpSpPr bwMode="auto">
          <a:xfrm rot="629645">
            <a:off x="2894013" y="4303713"/>
            <a:ext cx="1546225" cy="1663700"/>
            <a:chOff x="1429" y="2242"/>
            <a:chExt cx="1189" cy="1279"/>
          </a:xfrm>
        </p:grpSpPr>
        <p:sp>
          <p:nvSpPr>
            <p:cNvPr id="9232" name="Line 16"/>
            <p:cNvSpPr>
              <a:spLocks noChangeShapeType="1"/>
            </p:cNvSpPr>
            <p:nvPr/>
          </p:nvSpPr>
          <p:spPr bwMode="auto">
            <a:xfrm flipV="1">
              <a:off x="1429" y="2886"/>
              <a:ext cx="590" cy="63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33" name="Line 17"/>
            <p:cNvSpPr>
              <a:spLocks noChangeShapeType="1"/>
            </p:cNvSpPr>
            <p:nvPr/>
          </p:nvSpPr>
          <p:spPr bwMode="auto">
            <a:xfrm flipV="1">
              <a:off x="2028" y="2242"/>
              <a:ext cx="590" cy="635"/>
            </a:xfrm>
            <a:prstGeom prst="line">
              <a:avLst/>
            </a:prstGeom>
            <a:noFill/>
            <a:ln w="9525">
              <a:solidFill>
                <a:srgbClr val="FFFFFF">
                  <a:alpha val="999"/>
                </a:srgbClr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4" name="Group 18"/>
          <p:cNvGrpSpPr/>
          <p:nvPr/>
        </p:nvGrpSpPr>
        <p:grpSpPr bwMode="auto">
          <a:xfrm rot="1129917">
            <a:off x="3146425" y="3665538"/>
            <a:ext cx="2413000" cy="2595562"/>
            <a:chOff x="1429" y="2242"/>
            <a:chExt cx="1189" cy="1279"/>
          </a:xfrm>
        </p:grpSpPr>
        <p:sp>
          <p:nvSpPr>
            <p:cNvPr id="9235" name="Line 19"/>
            <p:cNvSpPr>
              <a:spLocks noChangeShapeType="1"/>
            </p:cNvSpPr>
            <p:nvPr/>
          </p:nvSpPr>
          <p:spPr bwMode="auto">
            <a:xfrm flipV="1">
              <a:off x="1429" y="2886"/>
              <a:ext cx="590" cy="63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36" name="Line 20"/>
            <p:cNvSpPr>
              <a:spLocks noChangeShapeType="1"/>
            </p:cNvSpPr>
            <p:nvPr/>
          </p:nvSpPr>
          <p:spPr bwMode="auto">
            <a:xfrm flipV="1">
              <a:off x="2028" y="2242"/>
              <a:ext cx="590" cy="635"/>
            </a:xfrm>
            <a:prstGeom prst="line">
              <a:avLst/>
            </a:prstGeom>
            <a:noFill/>
            <a:ln w="9525">
              <a:solidFill>
                <a:srgbClr val="FFFFFF">
                  <a:alpha val="999"/>
                </a:srgbClr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5" name="Group 21"/>
          <p:cNvGrpSpPr/>
          <p:nvPr/>
        </p:nvGrpSpPr>
        <p:grpSpPr bwMode="auto">
          <a:xfrm rot="1722427">
            <a:off x="3116263" y="4538663"/>
            <a:ext cx="1639887" cy="1765300"/>
            <a:chOff x="1429" y="2242"/>
            <a:chExt cx="1189" cy="1279"/>
          </a:xfrm>
        </p:grpSpPr>
        <p:sp>
          <p:nvSpPr>
            <p:cNvPr id="9238" name="Line 22"/>
            <p:cNvSpPr>
              <a:spLocks noChangeShapeType="1"/>
            </p:cNvSpPr>
            <p:nvPr/>
          </p:nvSpPr>
          <p:spPr bwMode="auto">
            <a:xfrm flipV="1">
              <a:off x="1429" y="2886"/>
              <a:ext cx="590" cy="63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39" name="Line 23"/>
            <p:cNvSpPr>
              <a:spLocks noChangeShapeType="1"/>
            </p:cNvSpPr>
            <p:nvPr/>
          </p:nvSpPr>
          <p:spPr bwMode="auto">
            <a:xfrm flipV="1">
              <a:off x="2028" y="2242"/>
              <a:ext cx="590" cy="635"/>
            </a:xfrm>
            <a:prstGeom prst="line">
              <a:avLst/>
            </a:prstGeom>
            <a:noFill/>
            <a:ln w="9525">
              <a:solidFill>
                <a:srgbClr val="FFFFFF">
                  <a:alpha val="999"/>
                </a:srgbClr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9240" name="Oval 24"/>
          <p:cNvSpPr>
            <a:spLocks noChangeArrowheads="1"/>
          </p:cNvSpPr>
          <p:nvPr/>
        </p:nvSpPr>
        <p:spPr bwMode="auto">
          <a:xfrm>
            <a:off x="2744788" y="5772150"/>
            <a:ext cx="73025" cy="73025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9241" name="Rectangle 25"/>
          <p:cNvSpPr>
            <a:spLocks noChangeArrowheads="1"/>
          </p:cNvSpPr>
          <p:nvPr/>
        </p:nvSpPr>
        <p:spPr bwMode="auto">
          <a:xfrm>
            <a:off x="5868988" y="4078288"/>
            <a:ext cx="3683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D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9242" name="Rectangle 26"/>
          <p:cNvSpPr>
            <a:spLocks noChangeArrowheads="1"/>
          </p:cNvSpPr>
          <p:nvPr/>
        </p:nvSpPr>
        <p:spPr bwMode="auto">
          <a:xfrm>
            <a:off x="4356100" y="3448050"/>
            <a:ext cx="35401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A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9243" name="Rectangle 27"/>
          <p:cNvSpPr>
            <a:spLocks noChangeArrowheads="1"/>
          </p:cNvSpPr>
          <p:nvPr/>
        </p:nvSpPr>
        <p:spPr bwMode="auto">
          <a:xfrm>
            <a:off x="4284663" y="4151313"/>
            <a:ext cx="354012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B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9244" name="Rectangle 28"/>
          <p:cNvSpPr>
            <a:spLocks noChangeArrowheads="1"/>
          </p:cNvSpPr>
          <p:nvPr/>
        </p:nvSpPr>
        <p:spPr bwMode="auto">
          <a:xfrm>
            <a:off x="4932363" y="4941888"/>
            <a:ext cx="354012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C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9245" name="Rectangle 29"/>
          <p:cNvSpPr>
            <a:spLocks noChangeArrowheads="1"/>
          </p:cNvSpPr>
          <p:nvPr/>
        </p:nvSpPr>
        <p:spPr bwMode="auto">
          <a:xfrm>
            <a:off x="3419475" y="4438650"/>
            <a:ext cx="42386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A'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9246" name="Rectangle 30"/>
          <p:cNvSpPr>
            <a:spLocks noChangeArrowheads="1"/>
          </p:cNvSpPr>
          <p:nvPr/>
        </p:nvSpPr>
        <p:spPr bwMode="auto">
          <a:xfrm>
            <a:off x="3276600" y="4941888"/>
            <a:ext cx="42386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B'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9247" name="Rectangle 31"/>
          <p:cNvSpPr>
            <a:spLocks noChangeArrowheads="1"/>
          </p:cNvSpPr>
          <p:nvPr/>
        </p:nvSpPr>
        <p:spPr bwMode="auto">
          <a:xfrm>
            <a:off x="3779838" y="5408613"/>
            <a:ext cx="423862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C'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9248" name="Rectangle 32"/>
          <p:cNvSpPr>
            <a:spLocks noChangeArrowheads="1"/>
          </p:cNvSpPr>
          <p:nvPr/>
        </p:nvSpPr>
        <p:spPr bwMode="auto">
          <a:xfrm>
            <a:off x="4284663" y="4799013"/>
            <a:ext cx="43815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D'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9250" name="Rectangle 34"/>
          <p:cNvSpPr>
            <a:spLocks noChangeArrowheads="1"/>
          </p:cNvSpPr>
          <p:nvPr/>
        </p:nvSpPr>
        <p:spPr bwMode="auto">
          <a:xfrm>
            <a:off x="571472" y="1000108"/>
            <a:ext cx="111280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</a:rPr>
              <a:t>做法：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9251" name="Rectangle 35"/>
          <p:cNvSpPr>
            <a:spLocks noChangeArrowheads="1"/>
          </p:cNvSpPr>
          <p:nvPr/>
        </p:nvSpPr>
        <p:spPr bwMode="auto">
          <a:xfrm>
            <a:off x="500034" y="1428736"/>
            <a:ext cx="54006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</a:rPr>
              <a:t>在四边形外任选一点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</a:rPr>
              <a:t>（如图），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555776" y="116632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将图形放大或缩小</a:t>
            </a:r>
            <a:endParaRPr lang="zh-CN" altLang="zh-CN" sz="28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85786" y="500042"/>
            <a:ext cx="6125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</a:rPr>
              <a:t>如图所示，将四边形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ABCD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缩小为原来的    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6357950" y="357166"/>
          <a:ext cx="31115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57950" y="357166"/>
                        <a:ext cx="311150" cy="806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 animBg="1"/>
      <p:bldP spid="9219" grpId="0" bldLvl="0" animBg="1"/>
      <p:bldP spid="9222" grpId="0" bldLvl="0" animBg="1"/>
      <p:bldP spid="9223" grpId="0" bldLvl="0" animBg="1"/>
      <p:bldP spid="9224" grpId="0" bldLvl="0" animBg="1"/>
      <p:bldP spid="9225" grpId="0" bldLvl="0" animBg="1"/>
      <p:bldP spid="9226" grpId="0" bldLvl="0" animBg="1"/>
      <p:bldP spid="9227" grpId="0" bldLvl="0" animBg="1"/>
      <p:bldP spid="9240" grpId="0" bldLvl="0" animBg="1"/>
      <p:bldP spid="9245" grpId="0" bldLvl="0" animBg="1"/>
      <p:bldP spid="9246" grpId="0" bldLvl="0" animBg="1"/>
      <p:bldP spid="9247" grpId="0" bldLvl="0" animBg="1"/>
      <p:bldP spid="9248" grpId="0" bldLvl="0" animBg="1"/>
      <p:bldP spid="9250" grpId="0" bldLvl="0" animBg="1"/>
      <p:bldP spid="925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355600" y="3744913"/>
            <a:ext cx="4679950" cy="2924175"/>
            <a:chOff x="68" y="2478"/>
            <a:chExt cx="2948" cy="1842"/>
          </a:xfrm>
        </p:grpSpPr>
        <p:sp>
          <p:nvSpPr>
            <p:cNvPr id="10243" name="Freeform 3"/>
            <p:cNvSpPr/>
            <p:nvPr/>
          </p:nvSpPr>
          <p:spPr bwMode="auto">
            <a:xfrm>
              <a:off x="249" y="2897"/>
              <a:ext cx="1889" cy="1423"/>
            </a:xfrm>
            <a:custGeom>
              <a:avLst/>
              <a:gdLst/>
              <a:ahLst/>
              <a:cxnLst>
                <a:cxn ang="0">
                  <a:pos x="0" y="1016"/>
                </a:cxn>
                <a:cxn ang="0">
                  <a:pos x="1364" y="0"/>
                </a:cxn>
              </a:cxnLst>
              <a:rect l="0" t="0" r="r" b="b"/>
              <a:pathLst>
                <a:path w="1364" h="1016">
                  <a:moveTo>
                    <a:pt x="0" y="1016"/>
                  </a:moveTo>
                  <a:lnTo>
                    <a:pt x="1364" y="0"/>
                  </a:ln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244" name="Line 4"/>
            <p:cNvSpPr>
              <a:spLocks noChangeShapeType="1"/>
            </p:cNvSpPr>
            <p:nvPr/>
          </p:nvSpPr>
          <p:spPr bwMode="auto">
            <a:xfrm flipV="1">
              <a:off x="567" y="2478"/>
              <a:ext cx="1633" cy="18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245" name="Line 5"/>
            <p:cNvSpPr>
              <a:spLocks noChangeShapeType="1"/>
            </p:cNvSpPr>
            <p:nvPr/>
          </p:nvSpPr>
          <p:spPr bwMode="auto">
            <a:xfrm flipV="1">
              <a:off x="68" y="2677"/>
              <a:ext cx="2948" cy="14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246" name="Line 6"/>
            <p:cNvSpPr>
              <a:spLocks noChangeShapeType="1"/>
            </p:cNvSpPr>
            <p:nvPr/>
          </p:nvSpPr>
          <p:spPr bwMode="auto">
            <a:xfrm flipV="1">
              <a:off x="68" y="3237"/>
              <a:ext cx="2449" cy="6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2217738" y="3759200"/>
            <a:ext cx="1503362" cy="1709738"/>
            <a:chOff x="1429" y="2242"/>
            <a:chExt cx="1189" cy="1279"/>
          </a:xfrm>
        </p:grpSpPr>
        <p:sp>
          <p:nvSpPr>
            <p:cNvPr id="10248" name="Line 8"/>
            <p:cNvSpPr>
              <a:spLocks noChangeShapeType="1"/>
            </p:cNvSpPr>
            <p:nvPr/>
          </p:nvSpPr>
          <p:spPr bwMode="auto">
            <a:xfrm flipV="1">
              <a:off x="1429" y="2886"/>
              <a:ext cx="590" cy="63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249" name="Line 9"/>
            <p:cNvSpPr>
              <a:spLocks noChangeShapeType="1"/>
            </p:cNvSpPr>
            <p:nvPr/>
          </p:nvSpPr>
          <p:spPr bwMode="auto">
            <a:xfrm flipV="1">
              <a:off x="2028" y="2242"/>
              <a:ext cx="590" cy="635"/>
            </a:xfrm>
            <a:prstGeom prst="line">
              <a:avLst/>
            </a:prstGeom>
            <a:noFill/>
            <a:ln w="9525">
              <a:solidFill>
                <a:srgbClr val="FFFFFF">
                  <a:alpha val="999"/>
                </a:srgbClr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4" name="Group 10"/>
          <p:cNvGrpSpPr/>
          <p:nvPr/>
        </p:nvGrpSpPr>
        <p:grpSpPr bwMode="auto">
          <a:xfrm rot="629645">
            <a:off x="2306638" y="4283075"/>
            <a:ext cx="1217612" cy="1319213"/>
            <a:chOff x="1429" y="2242"/>
            <a:chExt cx="1189" cy="1279"/>
          </a:xfrm>
        </p:grpSpPr>
        <p:sp>
          <p:nvSpPr>
            <p:cNvPr id="10251" name="Line 11"/>
            <p:cNvSpPr>
              <a:spLocks noChangeShapeType="1"/>
            </p:cNvSpPr>
            <p:nvPr/>
          </p:nvSpPr>
          <p:spPr bwMode="auto">
            <a:xfrm flipV="1">
              <a:off x="1429" y="2886"/>
              <a:ext cx="590" cy="63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252" name="Line 12"/>
            <p:cNvSpPr>
              <a:spLocks noChangeShapeType="1"/>
            </p:cNvSpPr>
            <p:nvPr/>
          </p:nvSpPr>
          <p:spPr bwMode="auto">
            <a:xfrm flipV="1">
              <a:off x="2028" y="2242"/>
              <a:ext cx="590" cy="635"/>
            </a:xfrm>
            <a:prstGeom prst="line">
              <a:avLst/>
            </a:prstGeom>
            <a:noFill/>
            <a:ln w="9525">
              <a:solidFill>
                <a:srgbClr val="FFFFFF">
                  <a:alpha val="999"/>
                </a:srgbClr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5" name="Group 13"/>
          <p:cNvGrpSpPr/>
          <p:nvPr/>
        </p:nvGrpSpPr>
        <p:grpSpPr bwMode="auto">
          <a:xfrm rot="1536717">
            <a:off x="2439988" y="4564063"/>
            <a:ext cx="1574800" cy="1323975"/>
            <a:chOff x="1429" y="2242"/>
            <a:chExt cx="1189" cy="1279"/>
          </a:xfrm>
        </p:grpSpPr>
        <p:sp>
          <p:nvSpPr>
            <p:cNvPr id="10254" name="Line 14"/>
            <p:cNvSpPr>
              <a:spLocks noChangeShapeType="1"/>
            </p:cNvSpPr>
            <p:nvPr/>
          </p:nvSpPr>
          <p:spPr bwMode="auto">
            <a:xfrm flipV="1">
              <a:off x="1429" y="2886"/>
              <a:ext cx="590" cy="63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255" name="Line 15"/>
            <p:cNvSpPr>
              <a:spLocks noChangeShapeType="1"/>
            </p:cNvSpPr>
            <p:nvPr/>
          </p:nvSpPr>
          <p:spPr bwMode="auto">
            <a:xfrm flipV="1">
              <a:off x="2028" y="2242"/>
              <a:ext cx="590" cy="635"/>
            </a:xfrm>
            <a:prstGeom prst="line">
              <a:avLst/>
            </a:prstGeom>
            <a:noFill/>
            <a:ln w="9525">
              <a:solidFill>
                <a:srgbClr val="FFFFFF">
                  <a:alpha val="999"/>
                </a:srgbClr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6" name="Group 16"/>
          <p:cNvGrpSpPr/>
          <p:nvPr/>
        </p:nvGrpSpPr>
        <p:grpSpPr bwMode="auto">
          <a:xfrm>
            <a:off x="2352675" y="3883025"/>
            <a:ext cx="2447925" cy="1800225"/>
            <a:chOff x="1327" y="2774"/>
            <a:chExt cx="1140" cy="877"/>
          </a:xfrm>
        </p:grpSpPr>
        <p:sp>
          <p:nvSpPr>
            <p:cNvPr id="10257" name="Line 17"/>
            <p:cNvSpPr>
              <a:spLocks noChangeShapeType="1"/>
            </p:cNvSpPr>
            <p:nvPr/>
          </p:nvSpPr>
          <p:spPr bwMode="auto">
            <a:xfrm rot="1129917" flipV="1">
              <a:off x="1327" y="3121"/>
              <a:ext cx="493" cy="53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258" name="Line 18"/>
            <p:cNvSpPr>
              <a:spLocks noChangeShapeType="1"/>
            </p:cNvSpPr>
            <p:nvPr/>
          </p:nvSpPr>
          <p:spPr bwMode="auto">
            <a:xfrm rot="1129917" flipV="1">
              <a:off x="1974" y="2774"/>
              <a:ext cx="493" cy="530"/>
            </a:xfrm>
            <a:prstGeom prst="line">
              <a:avLst/>
            </a:prstGeom>
            <a:noFill/>
            <a:ln w="9525">
              <a:solidFill>
                <a:srgbClr val="FFFFFF">
                  <a:alpha val="999"/>
                </a:srgbClr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10266" name="Text Box 26"/>
          <p:cNvSpPr txBox="1">
            <a:spLocks noChangeArrowheads="1"/>
          </p:cNvSpPr>
          <p:nvPr/>
        </p:nvSpPr>
        <p:spPr bwMode="auto">
          <a:xfrm>
            <a:off x="395288" y="692150"/>
            <a:ext cx="8208962" cy="26037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对于上面的问题，还有其他方法吗？如果在四边形外任选一个点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</a:rPr>
              <a:t>，分别在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OA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OB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OC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OD</a:t>
            </a:r>
            <a:r>
              <a:rPr lang="zh-CN" altLang="en-US" sz="2400" b="1" dirty="0">
                <a:latin typeface="Times New Roman" panose="02020603050405020304" pitchFamily="18" charset="0"/>
              </a:rPr>
              <a:t>的反向延长线上取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A'</a:t>
            </a:r>
            <a:r>
              <a:rPr lang="en-US" altLang="zh-CN" sz="2400" b="1" dirty="0">
                <a:latin typeface="Times New Roman" panose="02020603050405020304" pitchFamily="18" charset="0"/>
              </a:rPr>
              <a:t> </a:t>
            </a:r>
            <a:r>
              <a:rPr lang="zh-CN" altLang="en-US" sz="2400" b="1" i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B'</a:t>
            </a:r>
            <a:r>
              <a:rPr lang="en-US" altLang="zh-CN" sz="2400" b="1" dirty="0">
                <a:latin typeface="Times New Roman" panose="02020603050405020304" pitchFamily="18" charset="0"/>
              </a:rPr>
              <a:t> </a:t>
            </a:r>
            <a:r>
              <a:rPr lang="zh-CN" altLang="en-US" sz="2400" b="1" i="1" dirty="0">
                <a:latin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C'</a:t>
            </a:r>
            <a:r>
              <a:rPr lang="en-US" altLang="zh-CN" sz="2400" b="1" dirty="0">
                <a:latin typeface="Times New Roman" panose="02020603050405020304" pitchFamily="18" charset="0"/>
              </a:rPr>
              <a:t> </a:t>
            </a:r>
            <a:r>
              <a:rPr lang="zh-CN" altLang="en-US" sz="2400" b="1" i="1" dirty="0">
                <a:latin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D'</a:t>
            </a:r>
            <a:r>
              <a:rPr lang="en-US" altLang="zh-CN" sz="2400" b="1" dirty="0"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</a:rPr>
              <a:t>，使得                                               呢？如果点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</a:rPr>
              <a:t>取在四边形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ABCD</a:t>
            </a:r>
            <a:r>
              <a:rPr lang="zh-CN" altLang="en-US" sz="2400" b="1" dirty="0">
                <a:latin typeface="Times New Roman" panose="02020603050405020304" pitchFamily="18" charset="0"/>
              </a:rPr>
              <a:t>内部呢？分别画出这时得到的图形．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10267" name="Object 27"/>
          <p:cNvGraphicFramePr>
            <a:graphicFrameLocks noChangeAspect="1"/>
          </p:cNvGraphicFramePr>
          <p:nvPr/>
        </p:nvGraphicFramePr>
        <p:xfrm>
          <a:off x="3132138" y="1989138"/>
          <a:ext cx="3455987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公式" r:id="rId2" imgW="42976800" imgH="9448800" progId="Equation.3">
                  <p:embed/>
                </p:oleObj>
              </mc:Choice>
              <mc:Fallback>
                <p:oleObj name="公式" r:id="rId2" imgW="42976800" imgH="9448800" progId="Equation.3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32138" y="1989138"/>
                        <a:ext cx="3455987" cy="7604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8" name="Freeform 28"/>
          <p:cNvSpPr/>
          <p:nvPr/>
        </p:nvSpPr>
        <p:spPr bwMode="auto">
          <a:xfrm>
            <a:off x="3648075" y="3759200"/>
            <a:ext cx="1366838" cy="1249363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545" y="136"/>
              </a:cxn>
              <a:cxn ang="0">
                <a:pos x="227" y="498"/>
              </a:cxn>
              <a:cxn ang="0">
                <a:pos x="0" y="272"/>
              </a:cxn>
              <a:cxn ang="0">
                <a:pos x="46" y="0"/>
              </a:cxn>
            </a:cxnLst>
            <a:rect l="0" t="0" r="r" b="b"/>
            <a:pathLst>
              <a:path w="545" h="498">
                <a:moveTo>
                  <a:pt x="46" y="0"/>
                </a:moveTo>
                <a:lnTo>
                  <a:pt x="545" y="136"/>
                </a:lnTo>
                <a:lnTo>
                  <a:pt x="227" y="498"/>
                </a:lnTo>
                <a:lnTo>
                  <a:pt x="0" y="272"/>
                </a:lnTo>
                <a:lnTo>
                  <a:pt x="46" y="0"/>
                </a:lnTo>
                <a:close/>
              </a:path>
            </a:pathLst>
          </a:custGeom>
          <a:noFill/>
          <a:ln w="9525">
            <a:solidFill>
              <a:srgbClr val="FF00FF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2179638" y="5559425"/>
            <a:ext cx="574675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latin typeface="Times New Roman" panose="02020603050405020304" pitchFamily="18" charset="0"/>
              </a:rPr>
              <a:t>O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10270" name="Freeform 30"/>
          <p:cNvSpPr/>
          <p:nvPr/>
        </p:nvSpPr>
        <p:spPr bwMode="auto">
          <a:xfrm rot="10800000">
            <a:off x="782638" y="5761038"/>
            <a:ext cx="684212" cy="622300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545" y="136"/>
              </a:cxn>
              <a:cxn ang="0">
                <a:pos x="227" y="498"/>
              </a:cxn>
              <a:cxn ang="0">
                <a:pos x="0" y="272"/>
              </a:cxn>
              <a:cxn ang="0">
                <a:pos x="46" y="0"/>
              </a:cxn>
            </a:cxnLst>
            <a:rect l="0" t="0" r="r" b="b"/>
            <a:pathLst>
              <a:path w="545" h="498">
                <a:moveTo>
                  <a:pt x="46" y="0"/>
                </a:moveTo>
                <a:lnTo>
                  <a:pt x="545" y="136"/>
                </a:lnTo>
                <a:lnTo>
                  <a:pt x="227" y="498"/>
                </a:lnTo>
                <a:lnTo>
                  <a:pt x="0" y="272"/>
                </a:lnTo>
                <a:lnTo>
                  <a:pt x="46" y="0"/>
                </a:lnTo>
                <a:close/>
              </a:path>
            </a:pathLst>
          </a:custGeom>
          <a:noFill/>
          <a:ln w="9525">
            <a:solidFill>
              <a:srgbClr val="0000FF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10271" name="Oval 31"/>
          <p:cNvSpPr>
            <a:spLocks noChangeArrowheads="1"/>
          </p:cNvSpPr>
          <p:nvPr/>
        </p:nvSpPr>
        <p:spPr bwMode="auto">
          <a:xfrm>
            <a:off x="2168525" y="5464175"/>
            <a:ext cx="73025" cy="73025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0272" name="Rectangle 32"/>
          <p:cNvSpPr>
            <a:spLocks noChangeArrowheads="1"/>
          </p:cNvSpPr>
          <p:nvPr/>
        </p:nvSpPr>
        <p:spPr bwMode="auto">
          <a:xfrm>
            <a:off x="5016500" y="3902075"/>
            <a:ext cx="3683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D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10273" name="Rectangle 33"/>
          <p:cNvSpPr>
            <a:spLocks noChangeArrowheads="1"/>
          </p:cNvSpPr>
          <p:nvPr/>
        </p:nvSpPr>
        <p:spPr bwMode="auto">
          <a:xfrm>
            <a:off x="3222625" y="3416300"/>
            <a:ext cx="35401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A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10274" name="Rectangle 34"/>
          <p:cNvSpPr>
            <a:spLocks noChangeArrowheads="1"/>
          </p:cNvSpPr>
          <p:nvPr/>
        </p:nvSpPr>
        <p:spPr bwMode="auto">
          <a:xfrm>
            <a:off x="3317875" y="4160838"/>
            <a:ext cx="35401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B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10275" name="Rectangle 35"/>
          <p:cNvSpPr>
            <a:spLocks noChangeArrowheads="1"/>
          </p:cNvSpPr>
          <p:nvPr/>
        </p:nvSpPr>
        <p:spPr bwMode="auto">
          <a:xfrm>
            <a:off x="3648075" y="4910138"/>
            <a:ext cx="35401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C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10276" name="Rectangle 36"/>
          <p:cNvSpPr>
            <a:spLocks noChangeArrowheads="1"/>
          </p:cNvSpPr>
          <p:nvPr/>
        </p:nvSpPr>
        <p:spPr bwMode="auto">
          <a:xfrm>
            <a:off x="1316038" y="6286500"/>
            <a:ext cx="423862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A'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10277" name="Rectangle 37"/>
          <p:cNvSpPr>
            <a:spLocks noChangeArrowheads="1"/>
          </p:cNvSpPr>
          <p:nvPr/>
        </p:nvSpPr>
        <p:spPr bwMode="auto">
          <a:xfrm>
            <a:off x="1531938" y="5903913"/>
            <a:ext cx="423862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B'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10278" name="Rectangle 38"/>
          <p:cNvSpPr>
            <a:spLocks noChangeArrowheads="1"/>
          </p:cNvSpPr>
          <p:nvPr/>
        </p:nvSpPr>
        <p:spPr bwMode="auto">
          <a:xfrm>
            <a:off x="984250" y="5413375"/>
            <a:ext cx="42386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C'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10279" name="Rectangle 39"/>
          <p:cNvSpPr>
            <a:spLocks noChangeArrowheads="1"/>
          </p:cNvSpPr>
          <p:nvPr/>
        </p:nvSpPr>
        <p:spPr bwMode="auto">
          <a:xfrm>
            <a:off x="465138" y="5905500"/>
            <a:ext cx="43815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D'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grpSp>
        <p:nvGrpSpPr>
          <p:cNvPr id="8" name="Group 40"/>
          <p:cNvGrpSpPr/>
          <p:nvPr/>
        </p:nvGrpSpPr>
        <p:grpSpPr bwMode="auto">
          <a:xfrm>
            <a:off x="1409700" y="4668838"/>
            <a:ext cx="1503363" cy="1709737"/>
            <a:chOff x="1429" y="2242"/>
            <a:chExt cx="1189" cy="1279"/>
          </a:xfrm>
        </p:grpSpPr>
        <p:sp>
          <p:nvSpPr>
            <p:cNvPr id="10281" name="Line 41"/>
            <p:cNvSpPr>
              <a:spLocks noChangeShapeType="1"/>
            </p:cNvSpPr>
            <p:nvPr/>
          </p:nvSpPr>
          <p:spPr bwMode="auto">
            <a:xfrm flipV="1">
              <a:off x="1429" y="2886"/>
              <a:ext cx="590" cy="63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282" name="Line 42"/>
            <p:cNvSpPr>
              <a:spLocks noChangeShapeType="1"/>
            </p:cNvSpPr>
            <p:nvPr/>
          </p:nvSpPr>
          <p:spPr bwMode="auto">
            <a:xfrm flipV="1">
              <a:off x="2028" y="2242"/>
              <a:ext cx="590" cy="635"/>
            </a:xfrm>
            <a:prstGeom prst="line">
              <a:avLst/>
            </a:prstGeom>
            <a:noFill/>
            <a:ln w="9525">
              <a:solidFill>
                <a:srgbClr val="FFFFFF">
                  <a:alpha val="999"/>
                </a:srgbClr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9" name="Group 43"/>
          <p:cNvGrpSpPr/>
          <p:nvPr/>
        </p:nvGrpSpPr>
        <p:grpSpPr bwMode="auto">
          <a:xfrm rot="629645">
            <a:off x="1554163" y="4868863"/>
            <a:ext cx="1217612" cy="1319212"/>
            <a:chOff x="1429" y="2242"/>
            <a:chExt cx="1189" cy="1279"/>
          </a:xfrm>
        </p:grpSpPr>
        <p:sp>
          <p:nvSpPr>
            <p:cNvPr id="10284" name="Line 44"/>
            <p:cNvSpPr>
              <a:spLocks noChangeShapeType="1"/>
            </p:cNvSpPr>
            <p:nvPr/>
          </p:nvSpPr>
          <p:spPr bwMode="auto">
            <a:xfrm flipV="1">
              <a:off x="1429" y="2886"/>
              <a:ext cx="590" cy="63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285" name="Line 45"/>
            <p:cNvSpPr>
              <a:spLocks noChangeShapeType="1"/>
            </p:cNvSpPr>
            <p:nvPr/>
          </p:nvSpPr>
          <p:spPr bwMode="auto">
            <a:xfrm flipV="1">
              <a:off x="2028" y="2242"/>
              <a:ext cx="590" cy="635"/>
            </a:xfrm>
            <a:prstGeom prst="line">
              <a:avLst/>
            </a:prstGeom>
            <a:noFill/>
            <a:ln w="9525">
              <a:solidFill>
                <a:srgbClr val="FFFFFF">
                  <a:alpha val="999"/>
                </a:srgbClr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10" name="Group 46"/>
          <p:cNvGrpSpPr/>
          <p:nvPr/>
        </p:nvGrpSpPr>
        <p:grpSpPr bwMode="auto">
          <a:xfrm rot="1536717">
            <a:off x="1401763" y="4835525"/>
            <a:ext cx="1574800" cy="1323975"/>
            <a:chOff x="1429" y="2242"/>
            <a:chExt cx="1189" cy="1279"/>
          </a:xfrm>
        </p:grpSpPr>
        <p:sp>
          <p:nvSpPr>
            <p:cNvPr id="10287" name="Line 47"/>
            <p:cNvSpPr>
              <a:spLocks noChangeShapeType="1"/>
            </p:cNvSpPr>
            <p:nvPr/>
          </p:nvSpPr>
          <p:spPr bwMode="auto">
            <a:xfrm flipV="1">
              <a:off x="1429" y="2886"/>
              <a:ext cx="590" cy="63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288" name="Line 48"/>
            <p:cNvSpPr>
              <a:spLocks noChangeShapeType="1"/>
            </p:cNvSpPr>
            <p:nvPr/>
          </p:nvSpPr>
          <p:spPr bwMode="auto">
            <a:xfrm flipV="1">
              <a:off x="2028" y="2242"/>
              <a:ext cx="590" cy="635"/>
            </a:xfrm>
            <a:prstGeom prst="line">
              <a:avLst/>
            </a:prstGeom>
            <a:noFill/>
            <a:ln w="9525">
              <a:solidFill>
                <a:srgbClr val="FFFFFF">
                  <a:alpha val="999"/>
                </a:srgbClr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11" name="Group 49"/>
          <p:cNvGrpSpPr/>
          <p:nvPr/>
        </p:nvGrpSpPr>
        <p:grpSpPr bwMode="auto">
          <a:xfrm>
            <a:off x="971550" y="4581525"/>
            <a:ext cx="2447925" cy="1800225"/>
            <a:chOff x="1327" y="2774"/>
            <a:chExt cx="1140" cy="877"/>
          </a:xfrm>
        </p:grpSpPr>
        <p:sp>
          <p:nvSpPr>
            <p:cNvPr id="10290" name="Line 50"/>
            <p:cNvSpPr>
              <a:spLocks noChangeShapeType="1"/>
            </p:cNvSpPr>
            <p:nvPr/>
          </p:nvSpPr>
          <p:spPr bwMode="auto">
            <a:xfrm rot="1129917" flipV="1">
              <a:off x="1327" y="3121"/>
              <a:ext cx="493" cy="53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291" name="Line 51"/>
            <p:cNvSpPr>
              <a:spLocks noChangeShapeType="1"/>
            </p:cNvSpPr>
            <p:nvPr/>
          </p:nvSpPr>
          <p:spPr bwMode="auto">
            <a:xfrm rot="1129917" flipV="1">
              <a:off x="1974" y="2774"/>
              <a:ext cx="493" cy="530"/>
            </a:xfrm>
            <a:prstGeom prst="line">
              <a:avLst/>
            </a:prstGeom>
            <a:noFill/>
            <a:ln w="9525">
              <a:solidFill>
                <a:srgbClr val="FFFFFF">
                  <a:alpha val="999"/>
                </a:srgbClr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10292" name="Freeform 52"/>
          <p:cNvSpPr/>
          <p:nvPr/>
        </p:nvSpPr>
        <p:spPr bwMode="auto">
          <a:xfrm>
            <a:off x="5953125" y="4786313"/>
            <a:ext cx="1914525" cy="466725"/>
          </a:xfrm>
          <a:custGeom>
            <a:avLst/>
            <a:gdLst/>
            <a:ahLst/>
            <a:cxnLst>
              <a:cxn ang="0">
                <a:pos x="0" y="294"/>
              </a:cxn>
              <a:cxn ang="0">
                <a:pos x="1206" y="0"/>
              </a:cxn>
            </a:cxnLst>
            <a:rect l="0" t="0" r="r" b="b"/>
            <a:pathLst>
              <a:path w="1206" h="294">
                <a:moveTo>
                  <a:pt x="0" y="294"/>
                </a:moveTo>
                <a:lnTo>
                  <a:pt x="1206" y="0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10293" name="Freeform 53"/>
          <p:cNvSpPr/>
          <p:nvPr/>
        </p:nvSpPr>
        <p:spPr bwMode="auto">
          <a:xfrm>
            <a:off x="6124575" y="4310063"/>
            <a:ext cx="639763" cy="1698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03" y="1070"/>
              </a:cxn>
            </a:cxnLst>
            <a:rect l="0" t="0" r="r" b="b"/>
            <a:pathLst>
              <a:path w="403" h="1070">
                <a:moveTo>
                  <a:pt x="0" y="0"/>
                </a:moveTo>
                <a:lnTo>
                  <a:pt x="403" y="1070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10294" name="Oval 54"/>
          <p:cNvSpPr>
            <a:spLocks noChangeArrowheads="1"/>
          </p:cNvSpPr>
          <p:nvPr/>
        </p:nvSpPr>
        <p:spPr bwMode="auto">
          <a:xfrm>
            <a:off x="6400800" y="5099050"/>
            <a:ext cx="73025" cy="73025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0295" name="Text Box 55"/>
          <p:cNvSpPr txBox="1">
            <a:spLocks noChangeArrowheads="1"/>
          </p:cNvSpPr>
          <p:nvPr/>
        </p:nvSpPr>
        <p:spPr bwMode="auto">
          <a:xfrm>
            <a:off x="6457950" y="5041900"/>
            <a:ext cx="574675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latin typeface="Times New Roman" panose="02020603050405020304" pitchFamily="18" charset="0"/>
              </a:rPr>
              <a:t>O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10296" name="Freeform 56"/>
          <p:cNvSpPr/>
          <p:nvPr/>
        </p:nvSpPr>
        <p:spPr bwMode="auto">
          <a:xfrm>
            <a:off x="5940425" y="4292600"/>
            <a:ext cx="1944688" cy="1778000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545" y="136"/>
              </a:cxn>
              <a:cxn ang="0">
                <a:pos x="227" y="498"/>
              </a:cxn>
              <a:cxn ang="0">
                <a:pos x="0" y="272"/>
              </a:cxn>
              <a:cxn ang="0">
                <a:pos x="46" y="0"/>
              </a:cxn>
            </a:cxnLst>
            <a:rect l="0" t="0" r="r" b="b"/>
            <a:pathLst>
              <a:path w="545" h="498">
                <a:moveTo>
                  <a:pt x="46" y="0"/>
                </a:moveTo>
                <a:lnTo>
                  <a:pt x="545" y="136"/>
                </a:lnTo>
                <a:lnTo>
                  <a:pt x="227" y="498"/>
                </a:lnTo>
                <a:lnTo>
                  <a:pt x="0" y="272"/>
                </a:lnTo>
                <a:lnTo>
                  <a:pt x="46" y="0"/>
                </a:lnTo>
                <a:close/>
              </a:path>
            </a:pathLst>
          </a:custGeom>
          <a:noFill/>
          <a:ln w="9525">
            <a:solidFill>
              <a:srgbClr val="FF00FF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10297" name="Freeform 57"/>
          <p:cNvSpPr>
            <a:spLocks noChangeAspect="1"/>
          </p:cNvSpPr>
          <p:nvPr/>
        </p:nvSpPr>
        <p:spPr bwMode="auto">
          <a:xfrm>
            <a:off x="6199188" y="4711700"/>
            <a:ext cx="971550" cy="887413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545" y="136"/>
              </a:cxn>
              <a:cxn ang="0">
                <a:pos x="227" y="498"/>
              </a:cxn>
              <a:cxn ang="0">
                <a:pos x="0" y="272"/>
              </a:cxn>
              <a:cxn ang="0">
                <a:pos x="46" y="0"/>
              </a:cxn>
            </a:cxnLst>
            <a:rect l="0" t="0" r="r" b="b"/>
            <a:pathLst>
              <a:path w="545" h="498">
                <a:moveTo>
                  <a:pt x="46" y="0"/>
                </a:moveTo>
                <a:lnTo>
                  <a:pt x="545" y="136"/>
                </a:lnTo>
                <a:lnTo>
                  <a:pt x="227" y="498"/>
                </a:lnTo>
                <a:lnTo>
                  <a:pt x="0" y="272"/>
                </a:lnTo>
                <a:lnTo>
                  <a:pt x="46" y="0"/>
                </a:lnTo>
                <a:close/>
              </a:path>
            </a:pathLst>
          </a:custGeom>
          <a:noFill/>
          <a:ln w="9525">
            <a:solidFill>
              <a:srgbClr val="0000FF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12" name="Group 58"/>
          <p:cNvGrpSpPr/>
          <p:nvPr/>
        </p:nvGrpSpPr>
        <p:grpSpPr bwMode="auto">
          <a:xfrm rot="779654">
            <a:off x="6596063" y="4548188"/>
            <a:ext cx="1123950" cy="825500"/>
            <a:chOff x="1327" y="2774"/>
            <a:chExt cx="1140" cy="877"/>
          </a:xfrm>
        </p:grpSpPr>
        <p:sp>
          <p:nvSpPr>
            <p:cNvPr id="10299" name="Line 59"/>
            <p:cNvSpPr>
              <a:spLocks noChangeShapeType="1"/>
            </p:cNvSpPr>
            <p:nvPr/>
          </p:nvSpPr>
          <p:spPr bwMode="auto">
            <a:xfrm rot="1129917" flipV="1">
              <a:off x="1327" y="3121"/>
              <a:ext cx="493" cy="53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300" name="Line 60"/>
            <p:cNvSpPr>
              <a:spLocks noChangeShapeType="1"/>
            </p:cNvSpPr>
            <p:nvPr/>
          </p:nvSpPr>
          <p:spPr bwMode="auto">
            <a:xfrm rot="1129917" flipV="1">
              <a:off x="1974" y="2774"/>
              <a:ext cx="493" cy="530"/>
            </a:xfrm>
            <a:prstGeom prst="line">
              <a:avLst/>
            </a:prstGeom>
            <a:noFill/>
            <a:ln w="9525">
              <a:solidFill>
                <a:srgbClr val="FFFFFF">
                  <a:alpha val="999"/>
                </a:srgbClr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10301" name="Rectangle 61"/>
          <p:cNvSpPr>
            <a:spLocks noChangeArrowheads="1"/>
          </p:cNvSpPr>
          <p:nvPr/>
        </p:nvSpPr>
        <p:spPr bwMode="auto">
          <a:xfrm>
            <a:off x="7812088" y="4581525"/>
            <a:ext cx="3683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D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10302" name="Rectangle 62"/>
          <p:cNvSpPr>
            <a:spLocks noChangeArrowheads="1"/>
          </p:cNvSpPr>
          <p:nvPr/>
        </p:nvSpPr>
        <p:spPr bwMode="auto">
          <a:xfrm>
            <a:off x="5867400" y="3933825"/>
            <a:ext cx="35401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A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10303" name="Rectangle 63"/>
          <p:cNvSpPr>
            <a:spLocks noChangeArrowheads="1"/>
          </p:cNvSpPr>
          <p:nvPr/>
        </p:nvSpPr>
        <p:spPr bwMode="auto">
          <a:xfrm>
            <a:off x="5580063" y="5084763"/>
            <a:ext cx="354012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B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10304" name="Rectangle 64"/>
          <p:cNvSpPr>
            <a:spLocks noChangeArrowheads="1"/>
          </p:cNvSpPr>
          <p:nvPr/>
        </p:nvSpPr>
        <p:spPr bwMode="auto">
          <a:xfrm>
            <a:off x="6516688" y="6056313"/>
            <a:ext cx="354012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 i="1">
                <a:latin typeface="Times New Roman" panose="02020603050405020304" pitchFamily="18" charset="0"/>
              </a:rPr>
              <a:t>C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1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9" grpId="0" bldLvl="0" animBg="1"/>
      <p:bldP spid="10270" grpId="0" bldLvl="0" animBg="1"/>
      <p:bldP spid="10271" grpId="0" bldLvl="0" animBg="1"/>
      <p:bldP spid="10276" grpId="0" bldLvl="0" animBg="1"/>
      <p:bldP spid="10277" grpId="0" bldLvl="0" animBg="1"/>
      <p:bldP spid="10278" grpId="0" bldLvl="0" animBg="1"/>
      <p:bldP spid="10279" grpId="0" bldLvl="0" animBg="1"/>
      <p:bldP spid="10294" grpId="0" bldLvl="0" animBg="1"/>
      <p:bldP spid="10295" grpId="0" bldLvl="0" animBg="1"/>
      <p:bldP spid="1029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1600" y="188640"/>
            <a:ext cx="17331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[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知识拓展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]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395536" y="980728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位似是一种具有特殊位置关系的相似</a:t>
            </a:r>
            <a:r>
              <a:rPr lang="en-US" altLang="zh-CN" sz="2400" i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两个图形是位似图形，必定是相似图形，而两个图形是相似图形，不一定是位似图形</a:t>
            </a:r>
            <a:r>
              <a:rPr lang="en-US" altLang="zh-CN" sz="2400" i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2276872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位似中心可以在两个图形内部，两个图形之间，两个图形的同一侧，也可以在一个图形的一条边上或某一顶点上</a:t>
            </a:r>
            <a:r>
              <a:rPr lang="en-US" altLang="zh-CN" sz="2400" i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3212976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利用位似，可以将一个图形放大或缩小</a:t>
            </a:r>
            <a:r>
              <a:rPr lang="en-US" altLang="zh-CN" sz="2400" i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3789040"/>
            <a:ext cx="74888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平行于三角形一边的直线与其他两边或两边的延长线相交，所构成的三角形与原三角形位似</a:t>
            </a:r>
            <a:r>
              <a:rPr lang="en-US" altLang="zh-CN" sz="2400" i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4797152"/>
            <a:ext cx="50622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作位似图形时，要弄清相似比</a:t>
            </a:r>
            <a:r>
              <a:rPr lang="en-US" altLang="zh-CN" sz="2400" i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5445224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一般情况下，作已知图形的位似图形的结果不唯一</a:t>
            </a:r>
            <a:r>
              <a:rPr lang="en-US" altLang="zh-CN" sz="2400" i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79705" y="1370330"/>
            <a:ext cx="7751445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位似图形的概念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位似图形与相似图形的关系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位似图形一定是相似图形，相似图形不一定是位似图形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位似图形的性质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位似图形的对应点和位似中心在同一条直线上，它们到位似中心的距离之比等于相似比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位似图形中的对应线段平行或在同一条直线上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画位似图形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确定位似中心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对应点与位似中心的距离比相等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90872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" name="动作按钮: 第一张 3">
            <a:hlinkClick r:id="" action="ppaction://hlinkshowjump?jump=firstslide" highlightClick="1"/>
          </p:cNvPr>
          <p:cNvSpPr/>
          <p:nvPr/>
        </p:nvSpPr>
        <p:spPr>
          <a:xfrm>
            <a:off x="5311487" y="6171907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2130</Words>
  <Application>WPS 演示</Application>
  <PresentationFormat>宽屏</PresentationFormat>
  <Paragraphs>177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楷体_GB2312</vt:lpstr>
      <vt:lpstr>新宋体</vt:lpstr>
      <vt:lpstr>Times New Roman</vt:lpstr>
      <vt:lpstr>黑体</vt:lpstr>
      <vt:lpstr>方正书宋_GBK</vt:lpstr>
      <vt:lpstr>Arial Unicode MS</vt:lpstr>
      <vt:lpstr>方正楷体_GBK</vt:lpstr>
      <vt:lpstr>隶书</vt:lpstr>
      <vt:lpstr>方正黑体_GBK</vt:lpstr>
      <vt:lpstr>方正书宋_GBK</vt:lpstr>
      <vt:lpstr>楷体</vt:lpstr>
      <vt:lpstr>Arial</vt:lpstr>
      <vt:lpstr>微软雅黑</vt:lpstr>
      <vt:lpstr>1_Office 主题</vt:lpstr>
      <vt:lpstr>2_Office 主题</vt:lpstr>
      <vt:lpstr>3_Office 主题</vt:lpstr>
      <vt:lpstr>Equation.DSMT4</vt:lpstr>
      <vt:lpstr>Equation.DSMT4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5</cp:revision>
  <dcterms:created xsi:type="dcterms:W3CDTF">2020-09-09T03:32:00Z</dcterms:created>
  <dcterms:modified xsi:type="dcterms:W3CDTF">2020-10-09T03:43:05Z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