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04" r:id="rId2"/>
    <p:sldId id="423" r:id="rId3"/>
    <p:sldId id="367" r:id="rId4"/>
    <p:sldId id="623" r:id="rId5"/>
    <p:sldId id="633" r:id="rId6"/>
    <p:sldId id="634" r:id="rId7"/>
    <p:sldId id="635" r:id="rId8"/>
    <p:sldId id="636" r:id="rId9"/>
    <p:sldId id="637" r:id="rId10"/>
    <p:sldId id="638" r:id="rId11"/>
    <p:sldId id="640" r:id="rId12"/>
    <p:sldId id="639" r:id="rId13"/>
    <p:sldId id="641" r:id="rId14"/>
    <p:sldId id="642" r:id="rId15"/>
    <p:sldId id="643" r:id="rId16"/>
    <p:sldId id="644" r:id="rId17"/>
    <p:sldId id="645" r:id="rId18"/>
    <p:sldId id="646" r:id="rId19"/>
    <p:sldId id="647" r:id="rId20"/>
    <p:sldId id="648" r:id="rId21"/>
    <p:sldId id="649" r:id="rId22"/>
    <p:sldId id="650" r:id="rId23"/>
    <p:sldId id="302" r:id="rId24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1C1C1C"/>
    <a:srgbClr val="FF00FF"/>
    <a:srgbClr val="319095"/>
    <a:srgbClr val="D16809"/>
    <a:srgbClr val="F3F3F3"/>
    <a:srgbClr val="F5F5F5"/>
    <a:srgbClr val="5FCACB"/>
    <a:srgbClr val="F5841C"/>
    <a:srgbClr val="A0BF0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857" autoAdjust="0"/>
    <p:restoredTop sz="99816" autoAdjust="0"/>
  </p:normalViewPr>
  <p:slideViewPr>
    <p:cSldViewPr snapToGrid="0" showGuides="1">
      <p:cViewPr varScale="1">
        <p:scale>
          <a:sx n="136" d="100"/>
          <a:sy n="136" d="100"/>
        </p:scale>
        <p:origin x="-102" y="54"/>
      </p:cViewPr>
      <p:guideLst>
        <p:guide orient="horz" pos="167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1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C1E6C-1C7A-46AD-9DE2-C229C9E19362}" type="datetimeFigureOut">
              <a:rPr lang="zh-CN" altLang="en-US" smtClean="0"/>
              <a:pPr/>
              <a:t>2021/9/6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45790-5B6F-4904-B224-7CB9223085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pattFill prst="lgGrid">
          <a:fgClr>
            <a:srgbClr val="F3F3F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设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print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0171" y="490140"/>
            <a:ext cx="915300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 rot="13450455">
            <a:off x="8682067" y="4439898"/>
            <a:ext cx="496115" cy="1260894"/>
            <a:chOff x="11762339" y="3746221"/>
            <a:chExt cx="406107" cy="1155987"/>
          </a:xfrm>
        </p:grpSpPr>
        <p:sp>
          <p:nvSpPr>
            <p:cNvPr id="9" name="Freeform 16"/>
            <p:cNvSpPr/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0"/>
            <p:cNvSpPr/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/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2731254">
            <a:off x="259471" y="-270342"/>
            <a:ext cx="424636" cy="1208734"/>
            <a:chOff x="4454660" y="3810474"/>
            <a:chExt cx="406107" cy="1155987"/>
          </a:xfrm>
        </p:grpSpPr>
        <p:sp>
          <p:nvSpPr>
            <p:cNvPr id="13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23880000" flipV="1">
            <a:off x="73789" y="-26610"/>
            <a:ext cx="159482" cy="453968"/>
            <a:chOff x="4454660" y="3810474"/>
            <a:chExt cx="406107" cy="1155987"/>
          </a:xfrm>
        </p:grpSpPr>
        <p:sp>
          <p:nvSpPr>
            <p:cNvPr id="17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9500000" flipH="1" flipV="1">
            <a:off x="9013919" y="291600"/>
            <a:ext cx="159482" cy="453968"/>
            <a:chOff x="4454660" y="3810474"/>
            <a:chExt cx="406107" cy="1155987"/>
          </a:xfrm>
        </p:grpSpPr>
        <p:sp>
          <p:nvSpPr>
            <p:cNvPr id="25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5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3" descr="roa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39802"/>
            <a:ext cx="9144001" cy="300369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B1C5"/>
              </a:clrFrom>
              <a:clrTo>
                <a:srgbClr val="00B1C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100" y="171942"/>
            <a:ext cx="735806" cy="83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8" name="组合 87"/>
          <p:cNvGrpSpPr/>
          <p:nvPr/>
        </p:nvGrpSpPr>
        <p:grpSpPr>
          <a:xfrm>
            <a:off x="2179461" y="3107015"/>
            <a:ext cx="4221350" cy="1569660"/>
            <a:chOff x="6240567" y="2923855"/>
            <a:chExt cx="3638295" cy="1684623"/>
          </a:xfrm>
        </p:grpSpPr>
        <p:grpSp>
          <p:nvGrpSpPr>
            <p:cNvPr id="89" name="组合 72"/>
            <p:cNvGrpSpPr/>
            <p:nvPr/>
          </p:nvGrpSpPr>
          <p:grpSpPr>
            <a:xfrm>
              <a:off x="6409827" y="2923855"/>
              <a:ext cx="3469035" cy="1684623"/>
              <a:chOff x="6409827" y="2923855"/>
              <a:chExt cx="3469035" cy="1684623"/>
            </a:xfrm>
          </p:grpSpPr>
          <p:sp>
            <p:nvSpPr>
              <p:cNvPr id="94" name="文本框 79"/>
              <p:cNvSpPr txBox="1"/>
              <p:nvPr/>
            </p:nvSpPr>
            <p:spPr>
              <a:xfrm>
                <a:off x="7142588" y="2923855"/>
                <a:ext cx="2083723" cy="16846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3200" b="1">
                    <a:solidFill>
                      <a:srgbClr val="F584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accent3"/>
                    </a:solidFill>
                  </a:rPr>
                  <a:t>人</a:t>
                </a:r>
                <a:r>
                  <a:rPr lang="zh-CN" altLang="en-US" dirty="0" smtClean="0">
                    <a:solidFill>
                      <a:schemeClr val="accent3"/>
                    </a:solidFill>
                  </a:rPr>
                  <a:t>教版</a:t>
                </a:r>
                <a:r>
                  <a:rPr lang="en-US" altLang="zh-CN" dirty="0" smtClean="0">
                    <a:solidFill>
                      <a:schemeClr val="accent3"/>
                    </a:solidFill>
                  </a:rPr>
                  <a:t>·</a:t>
                </a:r>
                <a:r>
                  <a:rPr lang="zh-CN" altLang="en-US" dirty="0" smtClean="0">
                    <a:solidFill>
                      <a:schemeClr val="accent3"/>
                    </a:solidFill>
                  </a:rPr>
                  <a:t>数学</a:t>
                </a:r>
                <a:endParaRPr lang="en-US" altLang="zh-CN" dirty="0" smtClean="0">
                  <a:solidFill>
                    <a:srgbClr val="319095"/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accent3"/>
                    </a:solidFill>
                  </a:rPr>
                  <a:t>   </a:t>
                </a:r>
                <a:r>
                  <a:rPr lang="zh-CN" altLang="en-US" dirty="0" smtClean="0">
                    <a:solidFill>
                      <a:srgbClr val="D16809"/>
                    </a:solidFill>
                  </a:rPr>
                  <a:t> 八年级下</a:t>
                </a:r>
                <a:endParaRPr lang="zh-CN" altLang="en-US" dirty="0">
                  <a:solidFill>
                    <a:srgbClr val="D16809"/>
                  </a:solidFill>
                </a:endParaRPr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6409827" y="3087476"/>
                <a:ext cx="3469035" cy="1476135"/>
              </a:xfrm>
              <a:prstGeom prst="roundRect">
                <a:avLst/>
              </a:prstGeom>
              <a:noFill/>
              <a:ln w="6350">
                <a:solidFill>
                  <a:srgbClr val="A0BF0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0" name="组合 45"/>
            <p:cNvGrpSpPr/>
            <p:nvPr/>
          </p:nvGrpSpPr>
          <p:grpSpPr>
            <a:xfrm rot="2731254">
              <a:off x="6341934" y="2879007"/>
              <a:ext cx="109793" cy="312528"/>
              <a:chOff x="4454660" y="3810474"/>
              <a:chExt cx="406107" cy="1155987"/>
            </a:xfrm>
          </p:grpSpPr>
          <p:sp>
            <p:nvSpPr>
              <p:cNvPr id="91" name="Freeform 16"/>
              <p:cNvSpPr/>
              <p:nvPr/>
            </p:nvSpPr>
            <p:spPr bwMode="auto">
              <a:xfrm flipV="1">
                <a:off x="4459674" y="3810474"/>
                <a:ext cx="396080" cy="564858"/>
              </a:xfrm>
              <a:custGeom>
                <a:avLst/>
                <a:gdLst>
                  <a:gd name="T0" fmla="*/ 284 w 758"/>
                  <a:gd name="T1" fmla="*/ 1081 h 1081"/>
                  <a:gd name="T2" fmla="*/ 758 w 758"/>
                  <a:gd name="T3" fmla="*/ 0 h 1081"/>
                  <a:gd name="T4" fmla="*/ 0 w 758"/>
                  <a:gd name="T5" fmla="*/ 288 h 1081"/>
                  <a:gd name="T6" fmla="*/ 284 w 758"/>
                  <a:gd name="T7" fmla="*/ 1081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8" h="1081">
                    <a:moveTo>
                      <a:pt x="284" y="1081"/>
                    </a:moveTo>
                    <a:lnTo>
                      <a:pt x="758" y="0"/>
                    </a:lnTo>
                    <a:lnTo>
                      <a:pt x="0" y="288"/>
                    </a:lnTo>
                    <a:lnTo>
                      <a:pt x="284" y="1081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30"/>
              <p:cNvSpPr/>
              <p:nvPr/>
            </p:nvSpPr>
            <p:spPr bwMode="auto">
              <a:xfrm rot="15296182">
                <a:off x="4522923" y="4261161"/>
                <a:ext cx="275725" cy="329602"/>
              </a:xfrm>
              <a:custGeom>
                <a:avLst/>
                <a:gdLst>
                  <a:gd name="T0" fmla="*/ 0 w 261"/>
                  <a:gd name="T1" fmla="*/ 0 h 312"/>
                  <a:gd name="T2" fmla="*/ 119 w 261"/>
                  <a:gd name="T3" fmla="*/ 312 h 312"/>
                  <a:gd name="T4" fmla="*/ 119 w 261"/>
                  <a:gd name="T5" fmla="*/ 312 h 312"/>
                  <a:gd name="T6" fmla="*/ 261 w 261"/>
                  <a:gd name="T7" fmla="*/ 0 h 312"/>
                  <a:gd name="T8" fmla="*/ 0 w 261"/>
                  <a:gd name="T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312">
                    <a:moveTo>
                      <a:pt x="0" y="0"/>
                    </a:moveTo>
                    <a:lnTo>
                      <a:pt x="119" y="312"/>
                    </a:lnTo>
                    <a:lnTo>
                      <a:pt x="119" y="312"/>
                    </a:lnTo>
                    <a:lnTo>
                      <a:pt x="26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12"/>
              <p:cNvSpPr/>
              <p:nvPr/>
            </p:nvSpPr>
            <p:spPr bwMode="auto">
              <a:xfrm rot="7160246">
                <a:off x="4384500" y="4490194"/>
                <a:ext cx="546427" cy="406107"/>
              </a:xfrm>
              <a:custGeom>
                <a:avLst/>
                <a:gdLst>
                  <a:gd name="T0" fmla="*/ 782 w 1067"/>
                  <a:gd name="T1" fmla="*/ 0 h 793"/>
                  <a:gd name="T2" fmla="*/ 0 w 1067"/>
                  <a:gd name="T3" fmla="*/ 288 h 793"/>
                  <a:gd name="T4" fmla="*/ 1067 w 1067"/>
                  <a:gd name="T5" fmla="*/ 793 h 793"/>
                  <a:gd name="T6" fmla="*/ 782 w 1067"/>
                  <a:gd name="T7" fmla="*/ 0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7" h="793">
                    <a:moveTo>
                      <a:pt x="782" y="0"/>
                    </a:moveTo>
                    <a:lnTo>
                      <a:pt x="0" y="288"/>
                    </a:lnTo>
                    <a:lnTo>
                      <a:pt x="1067" y="793"/>
                    </a:lnTo>
                    <a:lnTo>
                      <a:pt x="782" y="0"/>
                    </a:lnTo>
                    <a:close/>
                  </a:path>
                </a:pathLst>
              </a:custGeom>
              <a:solidFill>
                <a:srgbClr val="FDB9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96" name="文本框 78"/>
          <p:cNvSpPr txBox="1"/>
          <p:nvPr/>
        </p:nvSpPr>
        <p:spPr>
          <a:xfrm>
            <a:off x="3018172" y="2343420"/>
            <a:ext cx="2908489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</a:rPr>
              <a:t>学科素养课件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4" name="Picture 5" descr="cloudan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92786" y="39705"/>
            <a:ext cx="6225455" cy="998520"/>
          </a:xfrm>
          <a:prstGeom prst="rect">
            <a:avLst/>
          </a:prstGeom>
        </p:spPr>
      </p:pic>
      <p:pic>
        <p:nvPicPr>
          <p:cNvPr id="97" name="Picture 4" descr="cloud_ballo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98" name="图片 97" descr="图片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15711" y="1129337"/>
            <a:ext cx="4731629" cy="1284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57 -0.10209 C -0.02722 -0.10602 -0.03307 -0.11204 -0.03932 -0.1169 C -0.04271 -0.11945 -0.04636 -0.12037 -0.04974 -0.12246 C -0.05091 -0.12315 -0.05169 -0.12546 -0.05287 -0.12616 C -0.05417 -0.12709 -0.06354 -0.12963 -0.06432 -0.12986 C -0.07162 -0.13241 -0.07761 -0.13588 -0.08516 -0.13727 C -0.08972 -0.13935 -0.09414 -0.1419 -0.0987 -0.14468 C -0.10222 -0.14676 -0.10391 -0.1456 -0.10703 -0.14838 C -0.11289 -0.15347 -0.11823 -0.15857 -0.12474 -0.16134 C -0.12578 -0.1625 -0.12669 -0.16412 -0.12787 -0.16505 C -0.12891 -0.16597 -0.13008 -0.16597 -0.13099 -0.1669 C -0.1375 -0.17338 -0.14258 -0.18125 -0.14974 -0.18542 C -0.15287 -0.19097 -0.15599 -0.19653 -0.15912 -0.20209 C -0.16081 -0.20509 -0.16341 -0.20533 -0.16537 -0.20764 C -0.16849 -0.21597 -0.17383 -0.22269 -0.17787 -0.22986 C -0.18399 -0.24074 -0.18998 -0.25139 -0.19557 -0.2632 C -0.20365 -0.28033 -0.20729 -0.30556 -0.2112 -0.32616 C -0.21211 -0.33773 -0.2138 -0.34815 -0.21537 -0.35949 C -0.21563 -0.38634 -0.2125 -0.44815 -0.21953 -0.48542 C -0.2224 -0.53079 -0.22149 -0.57037 -0.23307 -0.61134 C -0.23503 -0.61806 -0.23672 -0.62778 -0.23932 -0.63357 C -0.24675 -0.6507 -0.24297 -0.63982 -0.2487 -0.64838 C -0.25248 -0.65394 -0.25638 -0.66227 -0.2612 -0.66505 C -0.27448 -0.67292 -0.28659 -0.67639 -0.30078 -0.67801 C -0.32878 -0.69468 -0.36094 -0.68056 -0.39037 -0.67616 C -0.41211 -0.6632 -0.42669 -0.67824 -0.44349 -0.69468 C -0.44623 -0.69722 -0.44961 -0.69815 -0.45182 -0.70209 C -0.45547 -0.70857 -0.45821 -0.71088 -0.46328 -0.7132 C -0.46732 -0.72037 -0.4724 -0.72153 -0.47682 -0.72801 C -0.48099 -0.73426 -0.48451 -0.73704 -0.48932 -0.74283 C -0.49141 -0.74537 -0.4944 -0.74445 -0.49662 -0.74653 C -0.50313 -0.75301 -0.50612 -0.75625 -0.51328 -0.75949 C -0.51862 -0.76574 -0.52578 -0.76783 -0.53203 -0.7706 C -0.54219 -0.78264 -0.57383 -0.77778 -0.57787 -0.77801 C -0.58867 -0.78449 -0.57656 -0.77801 -0.60391 -0.77801 C -0.65287 -0.77801 -0.70182 -0.77917 -0.75078 -0.77986 C -0.76094 -0.78588 -0.76992 -0.79722 -0.77995 -0.80394 C -0.78334 -0.80625 -0.78568 -0.81134 -0.78932 -0.81134 " pathEditMode="relative" ptsTypes="fffffffffffffffffffffffffffffffffffffA">
                                      <p:cBhvr>
                                        <p:cTn id="31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4754245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46964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三角形的中位线及定理</a:t>
            </a:r>
          </a:p>
        </p:txBody>
      </p:sp>
      <p:sp>
        <p:nvSpPr>
          <p:cNvPr id="19" name="矩形 18"/>
          <p:cNvSpPr/>
          <p:nvPr/>
        </p:nvSpPr>
        <p:spPr>
          <a:xfrm>
            <a:off x="1125855" y="1350645"/>
            <a:ext cx="741680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童童的妈妈过生日了,她定做一块三角形的蛋糕,还准备分给姐姐和爸爸,要求四个人所分的蛋糕形状和大小相同,于是她分别取了三角形三边的中点,连接三个中点,形成四个三角形,这四个小三角形蛋糕的形状和大小就一样了.</a:t>
            </a:r>
          </a:p>
        </p:txBody>
      </p:sp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12" name="Picture 2" descr="D:\黄冰\剖示例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01656"/>
            <a:ext cx="1598385" cy="645007"/>
          </a:xfrm>
          <a:prstGeom prst="rect">
            <a:avLst/>
          </a:prstGeom>
          <a:noFill/>
        </p:spPr>
      </p:pic>
      <p:pic>
        <p:nvPicPr>
          <p:cNvPr id="688" name="8rsx130.jpg" descr="id:2147515221;FounderCE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1135" y="3288665"/>
            <a:ext cx="2096770" cy="1782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1270" y="383540"/>
            <a:ext cx="9314815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pPr algn="ctr"/>
            <a:r>
              <a:rPr sz="5400" dirty="0" smtClean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第十八章 平行四边形</a:t>
            </a:r>
            <a:endParaRPr lang="zh-CN" altLang="en-US" sz="5400" dirty="0" smtClean="0">
              <a:solidFill>
                <a:schemeClr val="accen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2169942" y="1724492"/>
            <a:ext cx="4804410" cy="57594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sz="3300" dirty="0" smtClean="0">
                <a:solidFill>
                  <a:schemeClr val="accent1"/>
                </a:solidFill>
              </a:rPr>
              <a:t>18.2　特殊的平行四边形</a:t>
            </a:r>
            <a:endParaRPr lang="zh-CN" altLang="en-US" sz="3300" dirty="0" smtClean="0">
              <a:solidFill>
                <a:schemeClr val="accent1"/>
              </a:solidFill>
            </a:endParaRP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4172585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40106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矩形的定义及性质</a:t>
            </a:r>
          </a:p>
        </p:txBody>
      </p:sp>
      <p:sp>
        <p:nvSpPr>
          <p:cNvPr id="19" name="矩形 18"/>
          <p:cNvSpPr/>
          <p:nvPr/>
        </p:nvSpPr>
        <p:spPr>
          <a:xfrm>
            <a:off x="1125855" y="1350645"/>
            <a:ext cx="741680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矩形在日常生活中有非常广泛的应用,例如液晶电视、书、微波炉、冰箱、桌子、牛奶盒子、军旗盒子、床板、鼠标垫、抽屉、窗户等等.</a:t>
            </a:r>
          </a:p>
        </p:txBody>
      </p:sp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12" name="Picture 2" descr="D:\黄冰\剖示例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01656"/>
            <a:ext cx="1598385" cy="645007"/>
          </a:xfrm>
          <a:prstGeom prst="rect">
            <a:avLst/>
          </a:prstGeom>
          <a:noFill/>
        </p:spPr>
      </p:pic>
      <p:pic>
        <p:nvPicPr>
          <p:cNvPr id="779" name="8rsx159.jpg" descr="id:2147515907;FounderCE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41780" y="3099435"/>
            <a:ext cx="1912620" cy="1024890"/>
          </a:xfrm>
          <a:prstGeom prst="rect">
            <a:avLst/>
          </a:prstGeom>
        </p:spPr>
      </p:pic>
      <p:pic>
        <p:nvPicPr>
          <p:cNvPr id="780" name="8rsx160.jpg" descr="id:2147515914;FounderCE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2395" y="2952115"/>
            <a:ext cx="1912620" cy="1370965"/>
          </a:xfrm>
          <a:prstGeom prst="rect">
            <a:avLst/>
          </a:prstGeom>
        </p:spPr>
      </p:pic>
      <p:pic>
        <p:nvPicPr>
          <p:cNvPr id="781" name="8rsx161.jpg" descr="id:2147515921;FounderCES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05575" y="2962910"/>
            <a:ext cx="1911985" cy="125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4172585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40106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矩形的定义及性质</a:t>
            </a:r>
          </a:p>
        </p:txBody>
      </p:sp>
      <p:sp>
        <p:nvSpPr>
          <p:cNvPr id="19" name="矩形 18"/>
          <p:cNvSpPr/>
          <p:nvPr/>
        </p:nvSpPr>
        <p:spPr>
          <a:xfrm>
            <a:off x="1125855" y="1350645"/>
            <a:ext cx="741680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矩形的性质是证明线段相等或倍分关系,角相等或线段平行、垂直的重要依据. 由于矩形的四个角都是直角,故常把矩形的问题转化为直角三角形的问题来解决.</a:t>
            </a:r>
          </a:p>
        </p:txBody>
      </p:sp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67" name="图片 66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624" y="818746"/>
            <a:ext cx="1603116" cy="6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5909310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57251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直角三角形斜边上中线的性质</a:t>
            </a:r>
          </a:p>
        </p:txBody>
      </p:sp>
      <p:sp>
        <p:nvSpPr>
          <p:cNvPr id="19" name="矩形 18"/>
          <p:cNvSpPr/>
          <p:nvPr/>
        </p:nvSpPr>
        <p:spPr>
          <a:xfrm>
            <a:off x="1125855" y="1350645"/>
            <a:ext cx="741680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如图所示,在一世纪公园内有两条小路</a:t>
            </a:r>
            <a:r>
              <a:rPr sz="2000" i="1" dirty="0" smtClean="0">
                <a:latin typeface="Times New Roman" panose="02020603050405020304" charset="0"/>
                <a:cs typeface="Times New Roman" panose="02020603050405020304" charset="0"/>
              </a:rPr>
              <a:t>AC</a:t>
            </a:r>
            <a:r>
              <a:rPr sz="2000" dirty="0" smtClean="0"/>
              <a:t>,</a:t>
            </a:r>
            <a:r>
              <a:rPr sz="2000" i="1" dirty="0" smtClean="0">
                <a:latin typeface="Times New Roman" panose="02020603050405020304" charset="0"/>
                <a:cs typeface="Times New Roman" panose="02020603050405020304" charset="0"/>
              </a:rPr>
              <a:t>BC</a:t>
            </a:r>
            <a:r>
              <a:rPr sz="2000" dirty="0" smtClean="0"/>
              <a:t>互相垂直,小路</a:t>
            </a:r>
            <a:r>
              <a:rPr sz="2000" i="1" dirty="0" smtClean="0">
                <a:latin typeface="Times New Roman" panose="02020603050405020304" charset="0"/>
                <a:cs typeface="Times New Roman" panose="02020603050405020304" charset="0"/>
              </a:rPr>
              <a:t>AB</a:t>
            </a:r>
            <a:r>
              <a:rPr sz="2000" dirty="0" smtClean="0"/>
              <a:t>的中点</a:t>
            </a:r>
            <a:r>
              <a:rPr sz="2000" i="1" dirty="0" smtClean="0">
                <a:latin typeface="Times New Roman" panose="02020603050405020304" charset="0"/>
                <a:cs typeface="Times New Roman" panose="02020603050405020304" charset="0"/>
              </a:rPr>
              <a:t>M</a:t>
            </a:r>
            <a:r>
              <a:rPr sz="2000" dirty="0" smtClean="0"/>
              <a:t>与点</a:t>
            </a:r>
            <a:r>
              <a:rPr sz="2000" i="1" dirty="0" smtClean="0"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sz="2000" dirty="0" smtClean="0"/>
              <a:t>被人工湖隔开.若测得</a:t>
            </a:r>
            <a:r>
              <a:rPr sz="2000" i="1" dirty="0" smtClean="0">
                <a:latin typeface="Times New Roman" panose="02020603050405020304" charset="0"/>
                <a:cs typeface="Times New Roman" panose="02020603050405020304" charset="0"/>
              </a:rPr>
              <a:t>AM</a:t>
            </a:r>
            <a:r>
              <a:rPr sz="2000" dirty="0" smtClean="0"/>
              <a:t>的长,我们就可以求得</a:t>
            </a:r>
            <a:r>
              <a:rPr sz="2000" i="1" dirty="0" smtClean="0">
                <a:latin typeface="Times New Roman" panose="02020603050405020304" charset="0"/>
                <a:cs typeface="Times New Roman" panose="02020603050405020304" charset="0"/>
              </a:rPr>
              <a:t>M</a:t>
            </a:r>
            <a:r>
              <a:rPr sz="2000" dirty="0" smtClean="0"/>
              <a:t>,</a:t>
            </a:r>
            <a:r>
              <a:rPr sz="2000" i="1" dirty="0" smtClean="0"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sz="2000" dirty="0" smtClean="0"/>
              <a:t>两点间的距离.</a:t>
            </a:r>
          </a:p>
        </p:txBody>
      </p:sp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794" name="8rsx165.EPS" descr="id:2147516013;FounderCE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01085" y="3000375"/>
            <a:ext cx="2352675" cy="1626235"/>
          </a:xfrm>
          <a:prstGeom prst="rect">
            <a:avLst/>
          </a:prstGeom>
        </p:spPr>
      </p:pic>
      <p:pic>
        <p:nvPicPr>
          <p:cNvPr id="12" name="Picture 2" descr="D:\黄冰\剖示例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801656"/>
            <a:ext cx="1598385" cy="645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5909310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57251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直角三角形斜边上中线的性质</a:t>
            </a:r>
          </a:p>
        </p:txBody>
      </p:sp>
      <p:sp>
        <p:nvSpPr>
          <p:cNvPr id="19" name="矩形 18"/>
          <p:cNvSpPr/>
          <p:nvPr/>
        </p:nvSpPr>
        <p:spPr>
          <a:xfrm>
            <a:off x="905510" y="1856105"/>
            <a:ext cx="792289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“中线”必须为直角三角形斜边上的中线,直角边上的中线不满足此性质.</a:t>
            </a:r>
          </a:p>
        </p:txBody>
      </p:sp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71" name="图片 70" descr="图片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361" y="818310"/>
            <a:ext cx="1597020" cy="670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3129280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29819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矩形的判定</a:t>
            </a:r>
          </a:p>
        </p:txBody>
      </p:sp>
      <p:sp>
        <p:nvSpPr>
          <p:cNvPr id="19" name="矩形 18"/>
          <p:cNvSpPr/>
          <p:nvPr/>
        </p:nvSpPr>
        <p:spPr>
          <a:xfrm>
            <a:off x="1125855" y="1350645"/>
            <a:ext cx="741680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工人师傅在做门窗板架、桌面等矩形物体时,不仅要测量两组对边的长度是否分别相等,还要测量它们的两条对角线是否相等,两组对边相等说明它是个平行四边形,两条对角线再相等它才是个矩形.</a:t>
            </a:r>
          </a:p>
        </p:txBody>
      </p:sp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12" name="Picture 2" descr="D:\黄冰\剖示例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01656"/>
            <a:ext cx="1598385" cy="645007"/>
          </a:xfrm>
          <a:prstGeom prst="rect">
            <a:avLst/>
          </a:prstGeom>
          <a:noFill/>
        </p:spPr>
      </p:pic>
      <p:pic>
        <p:nvPicPr>
          <p:cNvPr id="808" name="8rsx168.jpg" descr="id:2147516112;FounderCES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2370" y="2827020"/>
            <a:ext cx="1699895" cy="216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4067175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40106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菱形的定义和性质</a:t>
            </a:r>
          </a:p>
        </p:txBody>
      </p:sp>
      <p:sp>
        <p:nvSpPr>
          <p:cNvPr id="19" name="矩形 18"/>
          <p:cNvSpPr/>
          <p:nvPr/>
        </p:nvSpPr>
        <p:spPr>
          <a:xfrm>
            <a:off x="1125855" y="1350645"/>
            <a:ext cx="741680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菱形是有一组邻边相等的平行四边形,菱形给人的第一感觉就是工整、匀称、美观大方等优点,常被人用在图案设计上.</a:t>
            </a:r>
          </a:p>
        </p:txBody>
      </p:sp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12" name="Picture 2" descr="D:\黄冰\剖示例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01656"/>
            <a:ext cx="1598385" cy="645007"/>
          </a:xfrm>
          <a:prstGeom prst="rect">
            <a:avLst/>
          </a:prstGeom>
          <a:noFill/>
        </p:spPr>
      </p:pic>
      <p:pic>
        <p:nvPicPr>
          <p:cNvPr id="820" name="8rsx172.jpg" descr="id:2147516198;FounderCE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06233" y="2883853"/>
            <a:ext cx="1255395" cy="1111885"/>
          </a:xfrm>
          <a:prstGeom prst="rect">
            <a:avLst/>
          </a:prstGeom>
        </p:spPr>
      </p:pic>
      <p:pic>
        <p:nvPicPr>
          <p:cNvPr id="821" name="8rsx172-1.jpg" descr="id:2147516205;FounderCE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47758" y="2884170"/>
            <a:ext cx="1255395" cy="914400"/>
          </a:xfrm>
          <a:prstGeom prst="rect">
            <a:avLst/>
          </a:prstGeom>
        </p:spPr>
      </p:pic>
      <p:pic>
        <p:nvPicPr>
          <p:cNvPr id="822" name="8rsx172-2.jpg" descr="id:2147516212;FounderCES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24563" y="2999423"/>
            <a:ext cx="1270635" cy="880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4067175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40106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菱形的定义和性质</a:t>
            </a:r>
          </a:p>
        </p:txBody>
      </p:sp>
      <p:sp>
        <p:nvSpPr>
          <p:cNvPr id="19" name="矩形 18"/>
          <p:cNvSpPr/>
          <p:nvPr/>
        </p:nvSpPr>
        <p:spPr>
          <a:xfrm>
            <a:off x="1125855" y="1350645"/>
            <a:ext cx="741680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菱形的对角线互相垂直、平分,并且每条对角线平分一组对角,因此菱形的性质可用来证明线段相等、角相等,直线平行、垂直及进行有关的计算.</a:t>
            </a:r>
          </a:p>
        </p:txBody>
      </p:sp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67" name="图片 66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774" y="832716"/>
            <a:ext cx="1603116" cy="6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4067175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40106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菱形的定义和性质</a:t>
            </a:r>
          </a:p>
        </p:txBody>
      </p:sp>
      <p:sp>
        <p:nvSpPr>
          <p:cNvPr id="19" name="矩形 18"/>
          <p:cNvSpPr/>
          <p:nvPr/>
        </p:nvSpPr>
        <p:spPr>
          <a:xfrm>
            <a:off x="1110615" y="1922145"/>
            <a:ext cx="741680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菱形的对角线互相垂直平分,但不一定相等.</a:t>
            </a:r>
          </a:p>
        </p:txBody>
      </p:sp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71" name="图片 70" descr="图片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361" y="832280"/>
            <a:ext cx="1597020" cy="670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1270" y="383540"/>
            <a:ext cx="9314815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pPr algn="ctr"/>
            <a:r>
              <a:rPr sz="5400" dirty="0" smtClean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第十八章 平行四边形</a:t>
            </a:r>
            <a:endParaRPr lang="zh-CN" altLang="en-US" sz="5400" dirty="0" smtClean="0">
              <a:solidFill>
                <a:schemeClr val="accen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3281827" y="1757512"/>
            <a:ext cx="3547110" cy="57594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sz="3300" dirty="0" smtClean="0">
                <a:solidFill>
                  <a:schemeClr val="accent1"/>
                </a:solidFill>
              </a:rPr>
              <a:t>18.1　平行四边形</a:t>
            </a:r>
            <a:endParaRPr lang="zh-CN" altLang="en-US" sz="3300" dirty="0" smtClean="0">
              <a:solidFill>
                <a:schemeClr val="accent1"/>
              </a:solidFill>
            </a:endParaRP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3166745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29819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菱形的判定</a:t>
            </a:r>
          </a:p>
        </p:txBody>
      </p:sp>
      <p:sp>
        <p:nvSpPr>
          <p:cNvPr id="19" name="矩形 18"/>
          <p:cNvSpPr/>
          <p:nvPr/>
        </p:nvSpPr>
        <p:spPr>
          <a:xfrm>
            <a:off x="1005205" y="1226185"/>
            <a:ext cx="758190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红丝带是对HIV和艾滋病认识的国际符号,是一种希望的象征,象征疫苗的研究和治疗感染者的成功,象征HIV感染者生活质量的提高.红丝带代表着一种支持,支持HIV感染者,支持对未感染者的继续教育,支持尽全力去寻找有效的治疗方法、疫苗,支持那些因艾滋病失去至爱亲朋的人.人们将红丝带剪成小段,并用别针将折叠好的红丝带别在胸前,如图所示.红丝带重叠部分形成的图形就是一个菱形.</a:t>
            </a:r>
          </a:p>
        </p:txBody>
      </p:sp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12" name="Picture 2" descr="D:\黄冰\剖示例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01656"/>
            <a:ext cx="1598385" cy="645007"/>
          </a:xfrm>
          <a:prstGeom prst="rect">
            <a:avLst/>
          </a:prstGeom>
          <a:noFill/>
        </p:spPr>
      </p:pic>
      <p:pic>
        <p:nvPicPr>
          <p:cNvPr id="834" name="8rsx177.jpg" descr="id:2147516298;FounderCES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3015" y="4078605"/>
            <a:ext cx="1250950" cy="988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4410710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43535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正方形的定义及性质</a:t>
            </a:r>
          </a:p>
        </p:txBody>
      </p:sp>
      <p:sp>
        <p:nvSpPr>
          <p:cNvPr id="19" name="矩形 18"/>
          <p:cNvSpPr/>
          <p:nvPr/>
        </p:nvSpPr>
        <p:spPr>
          <a:xfrm>
            <a:off x="1005205" y="1226185"/>
            <a:ext cx="758190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正方形是我们身边的一种很简单的图形,由于它既是平行四边形,又是矩形、菱形,因此它具有这些四边形的性质,同时,它还有一些特殊的性质,这些性质对于研究其他图形和在生活生产中都得到了广泛的应用.</a:t>
            </a:r>
          </a:p>
        </p:txBody>
      </p:sp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12" name="Picture 2" descr="D:\黄冰\剖示例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01656"/>
            <a:ext cx="1598385" cy="645007"/>
          </a:xfrm>
          <a:prstGeom prst="rect">
            <a:avLst/>
          </a:prstGeom>
          <a:noFill/>
        </p:spPr>
      </p:pic>
      <p:pic>
        <p:nvPicPr>
          <p:cNvPr id="845" name="8rsx180.jpg" descr="id:2147516384;FounderCE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60420" y="2822575"/>
            <a:ext cx="2259330" cy="1909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3476625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33248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正方形的判定</a:t>
            </a:r>
          </a:p>
        </p:txBody>
      </p:sp>
      <p:sp>
        <p:nvSpPr>
          <p:cNvPr id="19" name="矩形 18"/>
          <p:cNvSpPr/>
          <p:nvPr/>
        </p:nvSpPr>
        <p:spPr>
          <a:xfrm>
            <a:off x="1005205" y="1226185"/>
            <a:ext cx="758190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上海世博会中国国家馆有“东方之冠”的美誉,如图所示,其上部的最大四边形是边长为138米的正方形.在国家馆建设过程中,工程师想检测这个正方形设计得是否符合标准,但身边只有一把足够长的带有刻度的皮尺,可以先用皮尺测量出该四边形四条边的长度,再用皮尺测量出该四边形两条对角线的长度,即可判断这个正方形是否符合要求.</a:t>
            </a:r>
          </a:p>
        </p:txBody>
      </p:sp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12" name="Picture 2" descr="D:\黄冰\剖示例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01656"/>
            <a:ext cx="1598385" cy="645007"/>
          </a:xfrm>
          <a:prstGeom prst="rect">
            <a:avLst/>
          </a:prstGeom>
          <a:noFill/>
        </p:spPr>
      </p:pic>
      <p:pic>
        <p:nvPicPr>
          <p:cNvPr id="857" name="8rsx186.jpg" descr="id:2147516470;FounderCE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36925" y="3618265"/>
            <a:ext cx="2470150" cy="143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711968" y="2078424"/>
            <a:ext cx="2123477" cy="655252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5"/>
                </a:solidFill>
              </a:rPr>
              <a:t>谢    谢</a:t>
            </a:r>
            <a:endParaRPr lang="zh-CN" altLang="en-US" sz="5400" dirty="0">
              <a:solidFill>
                <a:schemeClr val="accent5"/>
              </a:solidFill>
            </a:endParaRPr>
          </a:p>
        </p:txBody>
      </p:sp>
      <p:pic>
        <p:nvPicPr>
          <p:cNvPr id="44" name="Picture 4" descr="clou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05475" y="123144"/>
            <a:ext cx="3228975" cy="611433"/>
          </a:xfrm>
          <a:prstGeom prst="rect">
            <a:avLst/>
          </a:prstGeom>
        </p:spPr>
      </p:pic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4076700"/>
            <a:ext cx="9183278" cy="1066800"/>
          </a:xfrm>
          <a:prstGeom prst="rect">
            <a:avLst/>
          </a:prstGeom>
        </p:spPr>
      </p:pic>
      <p:pic>
        <p:nvPicPr>
          <p:cNvPr id="47" name="Picture 4" descr="cloud_ball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48" name="Picture 4" descr="clou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850" y="513669"/>
            <a:ext cx="5134350" cy="972232"/>
          </a:xfrm>
          <a:prstGeom prst="rect">
            <a:avLst/>
          </a:prstGeom>
        </p:spPr>
      </p:pic>
      <p:pic>
        <p:nvPicPr>
          <p:cNvPr id="49" name="Picture 10" descr="together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54378" y="3448050"/>
            <a:ext cx="4251379" cy="1200150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76925" y="4352925"/>
            <a:ext cx="800100" cy="79057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84 -0.24838 C 0.03346 -0.25232 0.02799 -0.25787 0.02213 -0.2625 C 0.01888 -0.26505 0.01549 -0.26597 0.01237 -0.26783 C 0.0112 -0.26852 0.01041 -0.27084 0.00937 -0.27153 C 0.0082 -0.27222 -0.00065 -0.27477 -0.00143 -0.275 C -0.00834 -0.27732 -0.01393 -0.28079 -0.0211 -0.28195 C -0.02539 -0.28403 -0.02956 -0.28634 -0.03386 -0.28912 C -0.03711 -0.29097 -0.03867 -0.29005 -0.04167 -0.29259 C -0.04714 -0.29746 -0.05222 -0.30232 -0.05834 -0.30486 C -0.05925 -0.30602 -0.06016 -0.30764 -0.0612 -0.30857 C -0.06224 -0.30949 -0.06328 -0.30949 -0.06419 -0.31019 C -0.07031 -0.31644 -0.07513 -0.32384 -0.0819 -0.32801 C -0.08477 -0.3331 -0.08776 -0.33843 -0.09076 -0.34375 C -0.09232 -0.34676 -0.09479 -0.34699 -0.09662 -0.34908 C -0.09948 -0.35695 -0.10456 -0.36343 -0.10834 -0.37037 C -0.11406 -0.38056 -0.11979 -0.39074 -0.125 -0.40209 C -0.13268 -0.41829 -0.13607 -0.44236 -0.13972 -0.46204 C -0.14063 -0.47315 -0.14219 -0.4831 -0.14362 -0.49375 C -0.14388 -0.51945 -0.14102 -0.57824 -0.14753 -0.61389 C -0.15026 -0.65695 -0.14948 -0.69468 -0.16029 -0.7338 C -0.16224 -0.74028 -0.1638 -0.74954 -0.16628 -0.75509 C -0.17318 -0.7713 -0.16966 -0.76088 -0.175 -0.76921 C -0.17865 -0.77431 -0.18229 -0.78241 -0.18685 -0.78496 C -0.19935 -0.79259 -0.21068 -0.79584 -0.22409 -0.79746 C -0.25052 -0.8132 -0.28073 -0.79977 -0.30847 -0.7956 C -0.32891 -0.78334 -0.34271 -0.79769 -0.35847 -0.8132 C -0.36107 -0.81574 -0.36432 -0.81644 -0.36641 -0.82037 C -0.36979 -0.82639 -0.3724 -0.82871 -0.37709 -0.83079 C -0.38099 -0.83773 -0.38568 -0.83889 -0.38985 -0.84491 C -0.39375 -0.85093 -0.39714 -0.85371 -0.40169 -0.85903 C -0.40365 -0.86158 -0.40638 -0.86065 -0.40847 -0.86273 C -0.41472 -0.86875 -0.41745 -0.87199 -0.42422 -0.875 C -0.4293 -0.88102 -0.43594 -0.88287 -0.44193 -0.88565 C -0.45143 -0.89699 -0.48125 -0.89236 -0.48503 -0.89259 C -0.49518 -0.89884 -0.48386 -0.89259 -0.50951 -0.89259 C -0.55573 -0.89259 -0.60182 -0.89375 -0.64792 -0.89445 C -0.65742 -0.90023 -0.66589 -0.91088 -0.67539 -0.91736 C -0.67852 -0.91968 -0.68073 -0.92431 -0.68412 -0.92431 " pathEditMode="relative" rAng="0" ptsTypes="fffffffffffffffffffffffffffffffffffffA">
                                      <p:cBhvr>
                                        <p:cTn id="2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" y="-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5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4067175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40106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平行四边形的定义</a:t>
            </a:r>
          </a:p>
        </p:txBody>
      </p:sp>
      <p:sp>
        <p:nvSpPr>
          <p:cNvPr id="19" name="矩形 18"/>
          <p:cNvSpPr/>
          <p:nvPr/>
        </p:nvSpPr>
        <p:spPr>
          <a:xfrm>
            <a:off x="1033780" y="1373505"/>
            <a:ext cx="717740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形态各异的平面图形不但充满了我们的空间,也美化了我们的生活环境,其中平行四边形更是司空见惯的平面图形.例如小区的伸缩门、庭院的竹篱笆、载重汽车的防护栏等,都给我们以平行四边形的形象.</a:t>
            </a:r>
          </a:p>
        </p:txBody>
      </p:sp>
      <p:pic>
        <p:nvPicPr>
          <p:cNvPr id="12" name="Picture 2" descr="D:\黄冰\剖示例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01656"/>
            <a:ext cx="1598385" cy="645007"/>
          </a:xfrm>
          <a:prstGeom prst="rect">
            <a:avLst/>
          </a:prstGeom>
          <a:noFill/>
        </p:spPr>
      </p:pic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641" name="8rsx117.jpg" descr="id:2147514884;FounderCE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41675" y="3311525"/>
            <a:ext cx="3371850" cy="1328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4067810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40106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平行四边形的性质</a:t>
            </a:r>
          </a:p>
        </p:txBody>
      </p:sp>
      <p:sp>
        <p:nvSpPr>
          <p:cNvPr id="19" name="矩形 18"/>
          <p:cNvSpPr/>
          <p:nvPr/>
        </p:nvSpPr>
        <p:spPr>
          <a:xfrm>
            <a:off x="1033780" y="1373505"/>
            <a:ext cx="7416800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在路、桥衔接的地方,往往铺一大片平行四边形的地砖,这样可引起过往车辆驾驶员的注意,还可以增大摩擦力,你知道它能平铺地面的理由吗?因为平行四边形相邻两个角互为补角,所以用它们铺地面可以既无缝隙,又无重叠.又因为平行四边形的对边相等,所以铺成后缝线整齐.</a:t>
            </a:r>
          </a:p>
        </p:txBody>
      </p:sp>
      <p:pic>
        <p:nvPicPr>
          <p:cNvPr id="12" name="Picture 2" descr="D:\黄冰\剖示例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01656"/>
            <a:ext cx="1598385" cy="645007"/>
          </a:xfrm>
          <a:prstGeom prst="rect">
            <a:avLst/>
          </a:prstGeom>
          <a:noFill/>
        </p:spPr>
      </p:pic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652" name="8rsx120.jpg" descr="id:2147514963;FounderCE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3125" y="3545205"/>
            <a:ext cx="265811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4067810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40106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平行四边形的性质</a:t>
            </a:r>
          </a:p>
        </p:txBody>
      </p:sp>
      <p:sp>
        <p:nvSpPr>
          <p:cNvPr id="19" name="矩形 18"/>
          <p:cNvSpPr/>
          <p:nvPr/>
        </p:nvSpPr>
        <p:spPr>
          <a:xfrm>
            <a:off x="1033780" y="1373505"/>
            <a:ext cx="741680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平行四边形的邻边不一定相等;平行四边形相邻的两个角一定互补,但不一定相等;平行四边形的两条对角线互相平分,但不一定相等.</a:t>
            </a:r>
          </a:p>
        </p:txBody>
      </p:sp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71" name="图片 70" descr="图片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211" y="832280"/>
            <a:ext cx="1597020" cy="670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4551045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43535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两平行线之间的距离</a:t>
            </a:r>
          </a:p>
        </p:txBody>
      </p:sp>
      <p:sp>
        <p:nvSpPr>
          <p:cNvPr id="19" name="矩形 18"/>
          <p:cNvSpPr/>
          <p:nvPr/>
        </p:nvSpPr>
        <p:spPr>
          <a:xfrm>
            <a:off x="1132840" y="1131570"/>
            <a:ext cx="741680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木工师傅要检验一块两边平行的木板的宽度,先用直角尺的一边紧靠木板边缘,读出与这边相对的另一边缘在直角尺上的刻度,换一个位置再读一次.如图所示.这两次的读数如果相等,那么这个数据就是木板的宽度.</a:t>
            </a:r>
          </a:p>
        </p:txBody>
      </p:sp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664" name="8rsx123.jpg" descr="id:2147515049;FounderCE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4070" y="2995930"/>
            <a:ext cx="3284855" cy="1908175"/>
          </a:xfrm>
          <a:prstGeom prst="rect">
            <a:avLst/>
          </a:prstGeom>
        </p:spPr>
      </p:pic>
      <p:pic>
        <p:nvPicPr>
          <p:cNvPr id="12" name="Picture 2" descr="D:\黄冰\剖示例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801656"/>
            <a:ext cx="1598385" cy="645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4551045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43535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两平行线之间的距离</a:t>
            </a:r>
          </a:p>
        </p:txBody>
      </p:sp>
      <p:sp>
        <p:nvSpPr>
          <p:cNvPr id="19" name="矩形 18"/>
          <p:cNvSpPr/>
          <p:nvPr/>
        </p:nvSpPr>
        <p:spPr>
          <a:xfrm>
            <a:off x="1056640" y="1833880"/>
            <a:ext cx="741680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距离是指线段的长度,是一个正值,不论两点之间的距离、点到直线的距离、两条平行线之间的距离都是指某一条线段的长度,而不是某一条线段.</a:t>
            </a:r>
          </a:p>
        </p:txBody>
      </p:sp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71" name="图片 70" descr="图片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5516" y="832280"/>
            <a:ext cx="1597020" cy="670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4133850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40106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平行四边形的判定</a:t>
            </a:r>
          </a:p>
        </p:txBody>
      </p:sp>
      <p:sp>
        <p:nvSpPr>
          <p:cNvPr id="19" name="矩形 18"/>
          <p:cNvSpPr/>
          <p:nvPr/>
        </p:nvSpPr>
        <p:spPr>
          <a:xfrm>
            <a:off x="1125855" y="1284605"/>
            <a:ext cx="741680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如图所示的是一种儿童的游乐设施——儿童荡板.这个荡板上方的四边形</a:t>
            </a:r>
            <a:r>
              <a:rPr sz="2000" i="1" dirty="0" smtClean="0">
                <a:latin typeface="Times New Roman" panose="02020603050405020304" charset="0"/>
                <a:cs typeface="Times New Roman" panose="02020603050405020304" charset="0"/>
              </a:rPr>
              <a:t>ABCD</a:t>
            </a:r>
            <a:r>
              <a:rPr sz="2000" dirty="0" smtClean="0"/>
              <a:t>想设计成平行四边形,在没有其他测量工具的情况下,小明利用手头的一根足够长的绳子,结合平行四边形的判定方法,就可以将四边形</a:t>
            </a:r>
            <a:r>
              <a:rPr sz="2000" i="1" dirty="0" smtClean="0">
                <a:latin typeface="Times New Roman" panose="02020603050405020304" charset="0"/>
                <a:cs typeface="Times New Roman" panose="02020603050405020304" charset="0"/>
              </a:rPr>
              <a:t>ABCD</a:t>
            </a:r>
            <a:r>
              <a:rPr sz="2000" dirty="0" smtClean="0"/>
              <a:t>设计成平行四边形.</a:t>
            </a:r>
          </a:p>
        </p:txBody>
      </p:sp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674" name="8rsx127.jpg" descr="id:2147515121;FounderCE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14320" y="3222625"/>
            <a:ext cx="3230245" cy="1464310"/>
          </a:xfrm>
          <a:prstGeom prst="rect">
            <a:avLst/>
          </a:prstGeom>
        </p:spPr>
      </p:pic>
      <p:pic>
        <p:nvPicPr>
          <p:cNvPr id="12" name="Picture 2" descr="D:\黄冰\剖示例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801656"/>
            <a:ext cx="1598385" cy="645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4133850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40106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平行四边形的判定</a:t>
            </a:r>
          </a:p>
        </p:txBody>
      </p:sp>
      <p:sp>
        <p:nvSpPr>
          <p:cNvPr id="19" name="矩形 18"/>
          <p:cNvSpPr/>
          <p:nvPr/>
        </p:nvSpPr>
        <p:spPr>
          <a:xfrm>
            <a:off x="1125855" y="1757045"/>
            <a:ext cx="741680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(1)一组对边平行,另一组对边相等的四边形不一定是平行四边形.</a:t>
            </a:r>
          </a:p>
          <a:p>
            <a:pPr>
              <a:lnSpc>
                <a:spcPct val="150000"/>
              </a:lnSpc>
            </a:pPr>
            <a:r>
              <a:rPr sz="2000" dirty="0" smtClean="0"/>
              <a:t>(2)一组对边相等,一组对角相等的四边形不一定是平行四边形.</a:t>
            </a:r>
          </a:p>
          <a:p>
            <a:pPr>
              <a:lnSpc>
                <a:spcPct val="150000"/>
              </a:lnSpc>
            </a:pPr>
            <a:r>
              <a:rPr sz="2000" dirty="0" smtClean="0"/>
              <a:t>(3)平行四边形的判定定理与性质定理是互逆定理,解题时要注意区别,以防混淆.</a:t>
            </a:r>
          </a:p>
        </p:txBody>
      </p:sp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71" name="图片 70" descr="图片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361" y="832280"/>
            <a:ext cx="1597020" cy="670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6C4A"/>
      </a:accent1>
      <a:accent2>
        <a:srgbClr val="5FCACB"/>
      </a:accent2>
      <a:accent3>
        <a:srgbClr val="A0BF0D"/>
      </a:accent3>
      <a:accent4>
        <a:srgbClr val="FDB900"/>
      </a:accent4>
      <a:accent5>
        <a:srgbClr val="319095"/>
      </a:accent5>
      <a:accent6>
        <a:srgbClr val="F5841C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449</Words>
  <Application>Microsoft Office PowerPoint</Application>
  <PresentationFormat>全屏显示(16:9)</PresentationFormat>
  <Paragraphs>52</Paragraphs>
  <Slides>23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Manager>唐华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教学设计</dc:subject>
  <dc:creator>th8154</dc:creator>
  <cp:lastModifiedBy>admin</cp:lastModifiedBy>
  <cp:revision>461</cp:revision>
  <dcterms:created xsi:type="dcterms:W3CDTF">2015-03-10T09:38:00Z</dcterms:created>
  <dcterms:modified xsi:type="dcterms:W3CDTF">2021-09-06T07:39:56Z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