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304" r:id="rId2"/>
    <p:sldId id="423" r:id="rId3"/>
    <p:sldId id="367" r:id="rId4"/>
    <p:sldId id="681" r:id="rId5"/>
    <p:sldId id="682" r:id="rId6"/>
    <p:sldId id="683" r:id="rId7"/>
    <p:sldId id="684" r:id="rId8"/>
    <p:sldId id="685" r:id="rId9"/>
    <p:sldId id="686" r:id="rId10"/>
    <p:sldId id="687" r:id="rId11"/>
    <p:sldId id="688" r:id="rId12"/>
    <p:sldId id="689" r:id="rId13"/>
    <p:sldId id="690" r:id="rId14"/>
    <p:sldId id="691" r:id="rId15"/>
    <p:sldId id="692" r:id="rId16"/>
    <p:sldId id="693" r:id="rId17"/>
    <p:sldId id="302" r:id="rId18"/>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857" autoAdjust="0"/>
    <p:restoredTop sz="99816" autoAdjust="0"/>
  </p:normalViewPr>
  <p:slideViewPr>
    <p:cSldViewPr snapToGrid="0" showGuides="1">
      <p:cViewPr varScale="1">
        <p:scale>
          <a:sx n="136" d="100"/>
          <a:sy n="136" d="100"/>
        </p:scale>
        <p:origin x="-102" y="-90"/>
      </p:cViewPr>
      <p:guideLst>
        <p:guide orient="horz" pos="1671"/>
        <p:guide pos="2880"/>
      </p:guideLst>
    </p:cSldViewPr>
  </p:slideViewPr>
  <p:notesTextViewPr>
    <p:cViewPr>
      <p:scale>
        <a:sx n="1" d="1"/>
        <a:sy n="1" d="1"/>
      </p:scale>
      <p:origin x="0" y="0"/>
    </p:cViewPr>
  </p:notesTextViewPr>
  <p:sorterViewPr>
    <p:cViewPr>
      <p:scale>
        <a:sx n="100" d="100"/>
        <a:sy n="100" d="100"/>
      </p:scale>
      <p:origin x="0" y="511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pPr/>
              <a:t>2021/9/6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pPr/>
              <a:t>17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3"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4"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88" name="组合 87"/>
          <p:cNvGrpSpPr/>
          <p:nvPr/>
        </p:nvGrpSpPr>
        <p:grpSpPr>
          <a:xfrm>
            <a:off x="1962626" y="3100035"/>
            <a:ext cx="4459114" cy="1569660"/>
            <a:chOff x="6053682" y="2916364"/>
            <a:chExt cx="3843219" cy="1684623"/>
          </a:xfrm>
        </p:grpSpPr>
        <p:grpSp>
          <p:nvGrpSpPr>
            <p:cNvPr id="89" name="组合 72"/>
            <p:cNvGrpSpPr/>
            <p:nvPr/>
          </p:nvGrpSpPr>
          <p:grpSpPr>
            <a:xfrm>
              <a:off x="6053682" y="2916364"/>
              <a:ext cx="3843219" cy="1684623"/>
              <a:chOff x="6053682" y="2916364"/>
              <a:chExt cx="3843219" cy="1684623"/>
            </a:xfrm>
          </p:grpSpPr>
          <p:sp>
            <p:nvSpPr>
              <p:cNvPr id="94" name="文本框 79"/>
              <p:cNvSpPr txBox="1"/>
              <p:nvPr/>
            </p:nvSpPr>
            <p:spPr>
              <a:xfrm>
                <a:off x="6053682" y="2916364"/>
                <a:ext cx="3843219" cy="1684623"/>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ctr">
                  <a:lnSpc>
                    <a:spcPct val="150000"/>
                  </a:lnSpc>
                </a:pPr>
                <a:r>
                  <a:rPr lang="zh-CN" altLang="en-US" dirty="0" smtClean="0">
                    <a:solidFill>
                      <a:schemeClr val="accent3"/>
                    </a:solidFill>
                  </a:rPr>
                  <a:t>人</a:t>
                </a:r>
                <a:r>
                  <a:rPr lang="zh-CN" altLang="en-US" dirty="0" smtClean="0">
                    <a:solidFill>
                      <a:schemeClr val="accent3"/>
                    </a:solidFill>
                  </a:rPr>
                  <a:t>教版</a:t>
                </a:r>
                <a:r>
                  <a:rPr lang="en-US" altLang="zh-CN" dirty="0" smtClean="0">
                    <a:solidFill>
                      <a:schemeClr val="accent3"/>
                    </a:solidFill>
                  </a:rPr>
                  <a:t>·</a:t>
                </a:r>
                <a:r>
                  <a:rPr lang="zh-CN" altLang="en-US" dirty="0" smtClean="0">
                    <a:solidFill>
                      <a:schemeClr val="accent3"/>
                    </a:solidFill>
                  </a:rPr>
                  <a:t>数学</a:t>
                </a:r>
                <a:endParaRPr lang="en-US" altLang="zh-CN" dirty="0" smtClean="0">
                  <a:solidFill>
                    <a:srgbClr val="319095"/>
                  </a:solidFill>
                </a:endParaRPr>
              </a:p>
              <a:p>
                <a:pPr algn="ctr">
                  <a:lnSpc>
                    <a:spcPct val="150000"/>
                  </a:lnSpc>
                </a:pPr>
                <a:r>
                  <a:rPr lang="zh-CN" altLang="en-US" dirty="0" smtClean="0">
                    <a:solidFill>
                      <a:schemeClr val="accent3"/>
                    </a:solidFill>
                  </a:rPr>
                  <a:t>   </a:t>
                </a:r>
                <a:r>
                  <a:rPr lang="zh-CN" altLang="en-US" dirty="0" smtClean="0">
                    <a:solidFill>
                      <a:srgbClr val="D16809"/>
                    </a:solidFill>
                  </a:rPr>
                  <a:t> 八年级下</a:t>
                </a:r>
                <a:endParaRPr lang="zh-CN" altLang="en-US" dirty="0">
                  <a:solidFill>
                    <a:srgbClr val="D16809"/>
                  </a:solidFill>
                </a:endParaRPr>
              </a:p>
            </p:txBody>
          </p:sp>
          <p:sp>
            <p:nvSpPr>
              <p:cNvPr id="95" name="圆角矩形 94"/>
              <p:cNvSpPr/>
              <p:nvPr/>
            </p:nvSpPr>
            <p:spPr>
              <a:xfrm>
                <a:off x="6409827" y="3087476"/>
                <a:ext cx="3469035" cy="1476135"/>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5"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6"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7"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anim calcmode="lin" valueType="num">
                                      <p:cBhvr>
                                        <p:cTn id="24" dur="1000" fill="hold"/>
                                        <p:tgtEl>
                                          <p:spTgt spid="88"/>
                                        </p:tgtEl>
                                        <p:attrNameLst>
                                          <p:attrName>ppt_x</p:attrName>
                                        </p:attrNameLst>
                                      </p:cBhvr>
                                      <p:tavLst>
                                        <p:tav tm="0">
                                          <p:val>
                                            <p:strVal val="#ppt_x"/>
                                          </p:val>
                                        </p:tav>
                                        <p:tav tm="100000">
                                          <p:val>
                                            <p:strVal val="#ppt_x"/>
                                          </p:val>
                                        </p:tav>
                                      </p:tavLst>
                                    </p:anim>
                                    <p:anim calcmode="lin" valueType="num">
                                      <p:cBhvr>
                                        <p:cTn id="25" dur="1000" fill="hold"/>
                                        <p:tgtEl>
                                          <p:spTgt spid="8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683387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6753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平均数、中位数、众数的联系与区别</a:t>
            </a:r>
          </a:p>
        </p:txBody>
      </p:sp>
      <p:sp>
        <p:nvSpPr>
          <p:cNvPr id="19" name="矩形 18"/>
          <p:cNvSpPr/>
          <p:nvPr/>
        </p:nvSpPr>
        <p:spPr>
          <a:xfrm>
            <a:off x="1811020" y="1446530"/>
            <a:ext cx="5925185" cy="553085"/>
          </a:xfrm>
          <a:prstGeom prst="rect">
            <a:avLst/>
          </a:prstGeom>
        </p:spPr>
        <p:txBody>
          <a:bodyPr wrap="square">
            <a:spAutoFit/>
          </a:bodyPr>
          <a:lstStyle/>
          <a:p>
            <a:pPr>
              <a:lnSpc>
                <a:spcPct val="150000"/>
              </a:lnSpc>
            </a:pPr>
            <a:r>
              <a:rPr sz="2000" dirty="0" smtClean="0"/>
              <a:t>某公司员工工资情况统计图如图所示.</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0" y="801656"/>
            <a:ext cx="1598385" cy="645007"/>
          </a:xfrm>
          <a:prstGeom prst="rect">
            <a:avLst/>
          </a:prstGeom>
          <a:noFill/>
        </p:spPr>
      </p:pic>
      <p:pic>
        <p:nvPicPr>
          <p:cNvPr id="1598" name="8rsx338.EPS" descr="id:2147522060;FounderCES"/>
          <p:cNvPicPr>
            <a:picLocks noChangeAspect="1"/>
          </p:cNvPicPr>
          <p:nvPr/>
        </p:nvPicPr>
        <p:blipFill>
          <a:blip r:embed="rId4" cstate="print"/>
          <a:stretch>
            <a:fillRect/>
          </a:stretch>
        </p:blipFill>
        <p:spPr>
          <a:xfrm>
            <a:off x="2603500" y="2128520"/>
            <a:ext cx="3733800" cy="20885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598"/>
                                        </p:tgtEl>
                                        <p:attrNameLst>
                                          <p:attrName>style.visibility</p:attrName>
                                        </p:attrNameLst>
                                      </p:cBhvr>
                                      <p:to>
                                        <p:strVal val="visible"/>
                                      </p:to>
                                    </p:set>
                                    <p:animEffect transition="in" filter="fade">
                                      <p:cBhvr>
                                        <p:cTn id="26" dur="2000"/>
                                        <p:tgtEl>
                                          <p:spTgt spid="1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683387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6753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平均数、中位数、众数的联系与区别</a:t>
            </a:r>
          </a:p>
        </p:txBody>
      </p:sp>
      <p:sp>
        <p:nvSpPr>
          <p:cNvPr id="19" name="矩形 18"/>
          <p:cNvSpPr/>
          <p:nvPr/>
        </p:nvSpPr>
        <p:spPr>
          <a:xfrm>
            <a:off x="1726565" y="1918970"/>
            <a:ext cx="5925185" cy="1476375"/>
          </a:xfrm>
          <a:prstGeom prst="rect">
            <a:avLst/>
          </a:prstGeom>
        </p:spPr>
        <p:txBody>
          <a:bodyPr wrap="square">
            <a:spAutoFit/>
          </a:bodyPr>
          <a:lstStyle/>
          <a:p>
            <a:pPr>
              <a:lnSpc>
                <a:spcPct val="150000"/>
              </a:lnSpc>
            </a:pPr>
            <a:r>
              <a:rPr sz="2000" dirty="0" smtClean="0"/>
              <a:t>该公司在宣传材料中称,该公司员工工资平均待遇是较高的,显然宣传材料中所说公司员工工资平均待遇是平均数,而没用中位数、众数.</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0" y="801656"/>
            <a:ext cx="1598385" cy="64500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70" y="383540"/>
            <a:ext cx="9314815" cy="899160"/>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sz="5400" dirty="0" smtClean="0">
                <a:solidFill>
                  <a:schemeClr val="accent1"/>
                </a:solidFill>
                <a:latin typeface="隶书" panose="02010509060101010101" pitchFamily="49" charset="-122"/>
                <a:ea typeface="隶书" panose="02010509060101010101" pitchFamily="49" charset="-122"/>
              </a:rPr>
              <a:t>第二十章 数据的分析</a:t>
            </a:r>
            <a:endParaRPr lang="zh-CN" altLang="en-US" sz="5400" dirty="0" smtClean="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1702582" y="1396197"/>
            <a:ext cx="5911850" cy="1591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lnSpc>
                <a:spcPct val="100000"/>
              </a:lnSpc>
            </a:pPr>
            <a:r>
              <a:rPr sz="3300" dirty="0" smtClean="0">
                <a:solidFill>
                  <a:schemeClr val="accent1"/>
                </a:solidFill>
              </a:rPr>
              <a:t>20.2　数据的波动程度</a:t>
            </a:r>
          </a:p>
          <a:p>
            <a:pPr algn="l">
              <a:lnSpc>
                <a:spcPct val="100000"/>
              </a:lnSpc>
            </a:pPr>
            <a:r>
              <a:rPr sz="3300" dirty="0" smtClean="0">
                <a:solidFill>
                  <a:schemeClr val="accent1"/>
                </a:solidFill>
              </a:rPr>
              <a:t>20.3　课题学习 </a:t>
            </a:r>
          </a:p>
          <a:p>
            <a:pPr algn="l">
              <a:lnSpc>
                <a:spcPct val="100000"/>
              </a:lnSpc>
            </a:pPr>
            <a:r>
              <a:rPr sz="3300" dirty="0" smtClean="0">
                <a:solidFill>
                  <a:schemeClr val="accent1"/>
                </a:solidFill>
              </a:rPr>
              <a:t>体质健康测试中的数据分析(略)</a:t>
            </a:r>
            <a:endParaRPr lang="zh-CN" altLang="en-US" sz="3300" dirty="0" smtClean="0">
              <a:solidFill>
                <a:schemeClr val="accent1"/>
              </a:solidFill>
            </a:endParaRP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215201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方差</a:t>
            </a:r>
          </a:p>
        </p:txBody>
      </p:sp>
      <p:sp>
        <p:nvSpPr>
          <p:cNvPr id="19" name="矩形 18"/>
          <p:cNvSpPr/>
          <p:nvPr/>
        </p:nvSpPr>
        <p:spPr>
          <a:xfrm>
            <a:off x="1852295" y="1138555"/>
            <a:ext cx="5925185" cy="1476375"/>
          </a:xfrm>
          <a:prstGeom prst="rect">
            <a:avLst/>
          </a:prstGeom>
        </p:spPr>
        <p:txBody>
          <a:bodyPr wrap="square">
            <a:spAutoFit/>
          </a:bodyPr>
          <a:lstStyle/>
          <a:p>
            <a:pPr>
              <a:lnSpc>
                <a:spcPct val="150000"/>
              </a:lnSpc>
            </a:pPr>
            <a:r>
              <a:rPr sz="2000" dirty="0" smtClean="0"/>
              <a:t>甲、乙两名同学进行10次投篮练习比赛,教练可以利用他们各自的投中次数的方差的大小选择一名成绩较稳定的同学加入校篮球队.</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0" y="801656"/>
            <a:ext cx="1598385" cy="645007"/>
          </a:xfrm>
          <a:prstGeom prst="rect">
            <a:avLst/>
          </a:prstGeom>
          <a:noFill/>
        </p:spPr>
      </p:pic>
      <p:pic>
        <p:nvPicPr>
          <p:cNvPr id="1665" name="8rsx341.jpg" descr="id:2147522673;FounderCES"/>
          <p:cNvPicPr>
            <a:picLocks noChangeAspect="1"/>
          </p:cNvPicPr>
          <p:nvPr/>
        </p:nvPicPr>
        <p:blipFill>
          <a:blip r:embed="rId4" cstate="print"/>
          <a:stretch>
            <a:fillRect/>
          </a:stretch>
        </p:blipFill>
        <p:spPr>
          <a:xfrm>
            <a:off x="3514090" y="2790825"/>
            <a:ext cx="2601595" cy="18618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665"/>
                                        </p:tgtEl>
                                        <p:attrNameLst>
                                          <p:attrName>style.visibility</p:attrName>
                                        </p:attrNameLst>
                                      </p:cBhvr>
                                      <p:to>
                                        <p:strVal val="visible"/>
                                      </p:to>
                                    </p:set>
                                    <p:animEffect transition="in" filter="fade">
                                      <p:cBhvr>
                                        <p:cTn id="26" dur="2000"/>
                                        <p:tgtEl>
                                          <p:spTgt spid="16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215201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方差</a:t>
            </a:r>
          </a:p>
        </p:txBody>
      </p:sp>
      <p:sp>
        <p:nvSpPr>
          <p:cNvPr id="19" name="矩形 18"/>
          <p:cNvSpPr/>
          <p:nvPr/>
        </p:nvSpPr>
        <p:spPr>
          <a:xfrm>
            <a:off x="1841500" y="1833880"/>
            <a:ext cx="5925185" cy="1476375"/>
          </a:xfrm>
          <a:prstGeom prst="rect">
            <a:avLst/>
          </a:prstGeom>
        </p:spPr>
        <p:txBody>
          <a:bodyPr wrap="square">
            <a:spAutoFit/>
          </a:bodyPr>
          <a:lstStyle/>
          <a:p>
            <a:pPr>
              <a:lnSpc>
                <a:spcPct val="150000"/>
              </a:lnSpc>
            </a:pPr>
            <a:r>
              <a:rPr sz="2000" dirty="0" smtClean="0"/>
              <a:t>(1)方差越小,数据越稳定.</a:t>
            </a:r>
          </a:p>
          <a:p>
            <a:pPr>
              <a:lnSpc>
                <a:spcPct val="150000"/>
              </a:lnSpc>
            </a:pPr>
            <a:r>
              <a:rPr sz="2000" dirty="0" smtClean="0"/>
              <a:t>(2)并不是方差越小就越好,需根据实际问题的意义和要求而定.</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71" name="图片 70" descr="图片7.png"/>
          <p:cNvPicPr>
            <a:picLocks noChangeAspect="1"/>
          </p:cNvPicPr>
          <p:nvPr/>
        </p:nvPicPr>
        <p:blipFill>
          <a:blip r:embed="rId3" cstate="print"/>
          <a:stretch>
            <a:fillRect/>
          </a:stretch>
        </p:blipFill>
        <p:spPr>
          <a:xfrm>
            <a:off x="228361" y="930705"/>
            <a:ext cx="1597020" cy="670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426212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用计算器计算方差</a:t>
            </a:r>
          </a:p>
        </p:txBody>
      </p:sp>
      <p:sp>
        <p:nvSpPr>
          <p:cNvPr id="19" name="矩形 18"/>
          <p:cNvSpPr/>
          <p:nvPr/>
        </p:nvSpPr>
        <p:spPr>
          <a:xfrm>
            <a:off x="1951355" y="1262380"/>
            <a:ext cx="6189345" cy="1014730"/>
          </a:xfrm>
          <a:prstGeom prst="rect">
            <a:avLst/>
          </a:prstGeom>
        </p:spPr>
        <p:txBody>
          <a:bodyPr wrap="square">
            <a:spAutoFit/>
          </a:bodyPr>
          <a:lstStyle/>
          <a:p>
            <a:pPr>
              <a:lnSpc>
                <a:spcPct val="150000"/>
              </a:lnSpc>
            </a:pPr>
            <a:r>
              <a:rPr sz="2000" dirty="0" smtClean="0"/>
              <a:t>甲、乙两班举行班级电脑汉字输入比赛,各选10名选手参赛,各班参赛学生每分钟输入汉字个数统计如下表:</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0" y="801656"/>
            <a:ext cx="1598385" cy="645007"/>
          </a:xfrm>
          <a:prstGeom prst="rect">
            <a:avLst/>
          </a:prstGeom>
          <a:noFill/>
        </p:spPr>
      </p:pic>
      <p:pic>
        <p:nvPicPr>
          <p:cNvPr id="3" name="图片 2"/>
          <p:cNvPicPr>
            <a:picLocks noChangeAspect="1"/>
          </p:cNvPicPr>
          <p:nvPr/>
        </p:nvPicPr>
        <p:blipFill>
          <a:blip r:embed="rId4" cstate="print"/>
          <a:stretch>
            <a:fillRect/>
          </a:stretch>
        </p:blipFill>
        <p:spPr>
          <a:xfrm>
            <a:off x="3310255" y="2277110"/>
            <a:ext cx="2743200" cy="2762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426212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用计算器计算方差</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0" y="801656"/>
            <a:ext cx="1598385" cy="645007"/>
          </a:xfrm>
          <a:prstGeom prst="rect">
            <a:avLst/>
          </a:prstGeom>
          <a:noFill/>
        </p:spPr>
      </p:pic>
      <p:pic>
        <p:nvPicPr>
          <p:cNvPr id="1676" name="jj16.jpg" descr="id:2147522759;FounderCES"/>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3295650" y="1380490"/>
            <a:ext cx="2893060" cy="30410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4"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ox(in)">
                                      <p:cBhvr>
                                        <p:cTn id="19" dur="500"/>
                                        <p:tgtEl>
                                          <p:spTgt spid="12"/>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676"/>
                                        </p:tgtEl>
                                        <p:attrNameLst>
                                          <p:attrName>style.visibility</p:attrName>
                                        </p:attrNameLst>
                                      </p:cBhvr>
                                      <p:to>
                                        <p:strVal val="visible"/>
                                      </p:to>
                                    </p:set>
                                    <p:animEffect transition="in" filter="fade">
                                      <p:cBhvr>
                                        <p:cTn id="23" dur="2000"/>
                                        <p:tgtEl>
                                          <p:spTgt spid="1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3"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4"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5"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3"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6"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7"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6" presetClass="entr" presetSubtype="0" fill="hold" grpId="0" nodeType="after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down)">
                                      <p:cBhvr>
                                        <p:cTn id="28" dur="580">
                                          <p:stCondLst>
                                            <p:cond delay="0"/>
                                          </p:stCondLst>
                                        </p:cTn>
                                        <p:tgtEl>
                                          <p:spTgt spid="64"/>
                                        </p:tgtEl>
                                      </p:cBhvr>
                                    </p:animEffect>
                                    <p:anim calcmode="lin" valueType="num">
                                      <p:cBhvr>
                                        <p:cTn id="29"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34" dur="26">
                                          <p:stCondLst>
                                            <p:cond delay="650"/>
                                          </p:stCondLst>
                                        </p:cTn>
                                        <p:tgtEl>
                                          <p:spTgt spid="64"/>
                                        </p:tgtEl>
                                      </p:cBhvr>
                                      <p:to x="100000" y="60000"/>
                                    </p:animScale>
                                    <p:animScale>
                                      <p:cBhvr>
                                        <p:cTn id="35" dur="166" decel="50000">
                                          <p:stCondLst>
                                            <p:cond delay="676"/>
                                          </p:stCondLst>
                                        </p:cTn>
                                        <p:tgtEl>
                                          <p:spTgt spid="64"/>
                                        </p:tgtEl>
                                      </p:cBhvr>
                                      <p:to x="100000" y="100000"/>
                                    </p:animScale>
                                    <p:animScale>
                                      <p:cBhvr>
                                        <p:cTn id="36" dur="26">
                                          <p:stCondLst>
                                            <p:cond delay="1312"/>
                                          </p:stCondLst>
                                        </p:cTn>
                                        <p:tgtEl>
                                          <p:spTgt spid="64"/>
                                        </p:tgtEl>
                                      </p:cBhvr>
                                      <p:to x="100000" y="80000"/>
                                    </p:animScale>
                                    <p:animScale>
                                      <p:cBhvr>
                                        <p:cTn id="37" dur="166" decel="50000">
                                          <p:stCondLst>
                                            <p:cond delay="1338"/>
                                          </p:stCondLst>
                                        </p:cTn>
                                        <p:tgtEl>
                                          <p:spTgt spid="64"/>
                                        </p:tgtEl>
                                      </p:cBhvr>
                                      <p:to x="100000" y="100000"/>
                                    </p:animScale>
                                    <p:animScale>
                                      <p:cBhvr>
                                        <p:cTn id="38" dur="26">
                                          <p:stCondLst>
                                            <p:cond delay="1642"/>
                                          </p:stCondLst>
                                        </p:cTn>
                                        <p:tgtEl>
                                          <p:spTgt spid="64"/>
                                        </p:tgtEl>
                                      </p:cBhvr>
                                      <p:to x="100000" y="90000"/>
                                    </p:animScale>
                                    <p:animScale>
                                      <p:cBhvr>
                                        <p:cTn id="39" dur="166" decel="50000">
                                          <p:stCondLst>
                                            <p:cond delay="1668"/>
                                          </p:stCondLst>
                                        </p:cTn>
                                        <p:tgtEl>
                                          <p:spTgt spid="64"/>
                                        </p:tgtEl>
                                      </p:cBhvr>
                                      <p:to x="100000" y="100000"/>
                                    </p:animScale>
                                    <p:animScale>
                                      <p:cBhvr>
                                        <p:cTn id="40" dur="26">
                                          <p:stCondLst>
                                            <p:cond delay="1808"/>
                                          </p:stCondLst>
                                        </p:cTn>
                                        <p:tgtEl>
                                          <p:spTgt spid="64"/>
                                        </p:tgtEl>
                                      </p:cBhvr>
                                      <p:to x="100000" y="95000"/>
                                    </p:animScale>
                                    <p:animScale>
                                      <p:cBhvr>
                                        <p:cTn id="41" dur="166" decel="50000">
                                          <p:stCondLst>
                                            <p:cond delay="1834"/>
                                          </p:stCondLst>
                                        </p:cTn>
                                        <p:tgtEl>
                                          <p:spTgt spid="64"/>
                                        </p:tgtEl>
                                      </p:cBhvr>
                                      <p:to x="100000" y="100000"/>
                                    </p:animScale>
                                  </p:childTnLst>
                                </p:cTn>
                              </p:par>
                            </p:childTnLst>
                          </p:cTn>
                        </p:par>
                        <p:par>
                          <p:cTn id="42" fill="hold">
                            <p:stCondLst>
                              <p:cond delay="7000"/>
                            </p:stCondLst>
                            <p:childTnLst>
                              <p:par>
                                <p:cTn id="43" presetID="23" presetClass="entr" presetSubtype="16"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childTnLst>
                                </p:cTn>
                              </p:par>
                              <p:par>
                                <p:cTn id="47" presetID="1" presetClass="entr" presetSubtype="0" fill="hold" nodeType="withEffect">
                                  <p:stCondLst>
                                    <p:cond delay="0"/>
                                  </p:stCondLst>
                                  <p:childTnLst>
                                    <p:set>
                                      <p:cBhvr>
                                        <p:cTn id="48" dur="1" fill="hold">
                                          <p:stCondLst>
                                            <p:cond delay="0"/>
                                          </p:stCondLst>
                                        </p:cTn>
                                        <p:tgtEl>
                                          <p:spTgt spid="50"/>
                                        </p:tgtEl>
                                        <p:attrNameLst>
                                          <p:attrName>style.visibility</p:attrName>
                                        </p:attrNameLst>
                                      </p:cBhvr>
                                      <p:to>
                                        <p:strVal val="visible"/>
                                      </p:to>
                                    </p:set>
                                  </p:childTnLst>
                                </p:cTn>
                              </p:par>
                              <p:par>
                                <p:cTn id="49"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50" dur="2000" fill="hold"/>
                                        <p:tgtEl>
                                          <p:spTgt spid="50"/>
                                        </p:tgtEl>
                                        <p:attrNameLst>
                                          <p:attrName>ppt_x</p:attrName>
                                          <p:attrName>ppt_y</p:attrName>
                                        </p:attrNameLst>
                                      </p:cBhvr>
                                      <p:rCtr x="-155" y="-2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270" y="383540"/>
            <a:ext cx="9314815" cy="899160"/>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sz="5400" dirty="0" smtClean="0">
                <a:solidFill>
                  <a:schemeClr val="accent1"/>
                </a:solidFill>
                <a:latin typeface="隶书" panose="02010509060101010101" pitchFamily="49" charset="-122"/>
                <a:ea typeface="隶书" panose="02010509060101010101" pitchFamily="49" charset="-122"/>
              </a:rPr>
              <a:t>第二十章 数据的分析</a:t>
            </a:r>
            <a:endParaRPr lang="zh-CN" altLang="en-US" sz="5400" dirty="0" smtClean="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466487" y="1845777"/>
            <a:ext cx="4385310"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dirty="0" smtClean="0">
                <a:solidFill>
                  <a:schemeClr val="accent1"/>
                </a:solidFill>
              </a:rPr>
              <a:t>20.1　数据的集中趋势</a:t>
            </a:r>
            <a:endParaRPr lang="zh-CN" altLang="en-US" sz="3300" dirty="0" smtClean="0">
              <a:solidFill>
                <a:schemeClr val="accent1"/>
              </a:solidFill>
            </a:endParaRPr>
          </a:p>
        </p:txBody>
      </p:sp>
      <p:pic>
        <p:nvPicPr>
          <p:cNvPr id="25" name="Picture 12" descr="clouds1.png"/>
          <p:cNvPicPr>
            <a:picLocks noChangeAspect="1"/>
          </p:cNvPicPr>
          <p:nvPr/>
        </p:nvPicPr>
        <p:blipFill>
          <a:blip r:embed="rId3"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4"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5"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237617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2296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平均数</a:t>
            </a:r>
          </a:p>
        </p:txBody>
      </p:sp>
      <p:sp>
        <p:nvSpPr>
          <p:cNvPr id="19" name="矩形 18"/>
          <p:cNvSpPr/>
          <p:nvPr/>
        </p:nvSpPr>
        <p:spPr>
          <a:xfrm>
            <a:off x="1033780" y="1373505"/>
            <a:ext cx="7177405" cy="1476375"/>
          </a:xfrm>
          <a:prstGeom prst="rect">
            <a:avLst/>
          </a:prstGeom>
        </p:spPr>
        <p:txBody>
          <a:bodyPr wrap="square">
            <a:spAutoFit/>
          </a:bodyPr>
          <a:lstStyle/>
          <a:p>
            <a:pPr>
              <a:lnSpc>
                <a:spcPct val="150000"/>
              </a:lnSpc>
            </a:pPr>
            <a:r>
              <a:rPr sz="2000" dirty="0" smtClean="0"/>
              <a:t>在“我的 ‘一带一路,筑梦中国’全球中文演讲”比赛中,已知7位评委给最后获得冠军的选手的打分分别是:98,95,97,94,96,95,97,则该选手的最后得分就是该组数据的平均数.</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558" name="8rsx333.jpg" descr="id:2147521735;FounderCES"/>
          <p:cNvPicPr>
            <a:picLocks noChangeAspect="1"/>
          </p:cNvPicPr>
          <p:nvPr/>
        </p:nvPicPr>
        <p:blipFill>
          <a:blip r:embed="rId4" cstate="print"/>
          <a:stretch>
            <a:fillRect/>
          </a:stretch>
        </p:blipFill>
        <p:spPr>
          <a:xfrm>
            <a:off x="3028950" y="2959735"/>
            <a:ext cx="3086100" cy="1818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15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237617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2296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平均数</a:t>
            </a:r>
          </a:p>
        </p:txBody>
      </p:sp>
      <p:sp>
        <p:nvSpPr>
          <p:cNvPr id="19" name="矩形 18"/>
          <p:cNvSpPr/>
          <p:nvPr/>
        </p:nvSpPr>
        <p:spPr>
          <a:xfrm>
            <a:off x="772795" y="1905635"/>
            <a:ext cx="7883525" cy="553085"/>
          </a:xfrm>
          <a:prstGeom prst="rect">
            <a:avLst/>
          </a:prstGeom>
        </p:spPr>
        <p:txBody>
          <a:bodyPr wrap="square">
            <a:spAutoFit/>
          </a:bodyPr>
          <a:lstStyle/>
          <a:p>
            <a:pPr>
              <a:lnSpc>
                <a:spcPct val="150000"/>
              </a:lnSpc>
            </a:pPr>
            <a:r>
              <a:rPr sz="2000" dirty="0" smtClean="0"/>
              <a:t>如果原数据有单位,那么平均数要带单位,它的单位与原数据单位一致.</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71" name="图片 70" descr="图片7.png"/>
          <p:cNvPicPr>
            <a:picLocks noChangeAspect="1"/>
          </p:cNvPicPr>
          <p:nvPr/>
        </p:nvPicPr>
        <p:blipFill>
          <a:blip r:embed="rId3" cstate="print"/>
          <a:stretch>
            <a:fillRect/>
          </a:stretch>
        </p:blipFill>
        <p:spPr>
          <a:xfrm>
            <a:off x="82311" y="832280"/>
            <a:ext cx="1597020" cy="670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383159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加权平均数与权</a:t>
            </a:r>
          </a:p>
        </p:txBody>
      </p:sp>
      <p:sp>
        <p:nvSpPr>
          <p:cNvPr id="19" name="矩形 18"/>
          <p:cNvSpPr/>
          <p:nvPr/>
        </p:nvSpPr>
        <p:spPr>
          <a:xfrm>
            <a:off x="893445" y="1257300"/>
            <a:ext cx="7883525" cy="1938020"/>
          </a:xfrm>
          <a:prstGeom prst="rect">
            <a:avLst/>
          </a:prstGeom>
        </p:spPr>
        <p:txBody>
          <a:bodyPr wrap="square">
            <a:spAutoFit/>
          </a:bodyPr>
          <a:lstStyle/>
          <a:p>
            <a:pPr>
              <a:lnSpc>
                <a:spcPct val="150000"/>
              </a:lnSpc>
            </a:pPr>
            <a:r>
              <a:rPr sz="2000" dirty="0" smtClean="0"/>
              <a:t>某电视台要招聘晚会小主持人,对参赛的小主持人进行了专业素质、创新能力、英语水平和应变能力的测试,这四项成绩分别按20%,20%,30%,30%的百分比计入总评成绩,可以用加权平均数计算出他们各自的成绩.在这里,20%,20%,30%,30%就是这组数据的“权”.</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0" y="801656"/>
            <a:ext cx="1598385" cy="645007"/>
          </a:xfrm>
          <a:prstGeom prst="rect">
            <a:avLst/>
          </a:prstGeom>
          <a:noFill/>
        </p:spPr>
      </p:pic>
      <p:pic>
        <p:nvPicPr>
          <p:cNvPr id="1567" name="8rsx334.jpg" descr="id:2147521799;FounderCES"/>
          <p:cNvPicPr>
            <a:picLocks noChangeAspect="1"/>
          </p:cNvPicPr>
          <p:nvPr/>
        </p:nvPicPr>
        <p:blipFill>
          <a:blip r:embed="rId4" cstate="print"/>
          <a:stretch>
            <a:fillRect/>
          </a:stretch>
        </p:blipFill>
        <p:spPr>
          <a:xfrm>
            <a:off x="3654425" y="3195320"/>
            <a:ext cx="2211705" cy="1768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567"/>
                                        </p:tgtEl>
                                        <p:attrNameLst>
                                          <p:attrName>style.visibility</p:attrName>
                                        </p:attrNameLst>
                                      </p:cBhvr>
                                      <p:to>
                                        <p:strVal val="visible"/>
                                      </p:to>
                                    </p:set>
                                    <p:animEffect transition="in" filter="fade">
                                      <p:cBhvr>
                                        <p:cTn id="26" dur="2000"/>
                                        <p:tgtEl>
                                          <p:spTgt spid="1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443293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43535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利用计算器求平均数</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2" name="Picture 2" descr="D:\黄冰\剖示例.png"/>
          <p:cNvPicPr>
            <a:picLocks noChangeAspect="1" noChangeArrowheads="1"/>
          </p:cNvPicPr>
          <p:nvPr/>
        </p:nvPicPr>
        <p:blipFill>
          <a:blip r:embed="rId3" cstate="print"/>
          <a:srcRect/>
          <a:stretch>
            <a:fillRect/>
          </a:stretch>
        </p:blipFill>
        <p:spPr bwMode="auto">
          <a:xfrm>
            <a:off x="0" y="801656"/>
            <a:ext cx="1598385" cy="645007"/>
          </a:xfrm>
          <a:prstGeom prst="rect">
            <a:avLst/>
          </a:prstGeom>
          <a:noFill/>
        </p:spPr>
      </p:pic>
      <p:pic>
        <p:nvPicPr>
          <p:cNvPr id="1574" name="8rsx335.jpg" descr="id:2147521857;FounderCES"/>
          <p:cNvPicPr>
            <a:picLocks noChangeAspect="1"/>
          </p:cNvPicPr>
          <p:nvPr/>
        </p:nvPicPr>
        <p:blipFill>
          <a:blip r:embed="rId4" cstate="print"/>
          <a:stretch>
            <a:fillRect/>
          </a:stretch>
        </p:blipFill>
        <p:spPr>
          <a:xfrm>
            <a:off x="3400425" y="1056640"/>
            <a:ext cx="2506980" cy="3448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4"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ox(in)">
                                      <p:cBhvr>
                                        <p:cTn id="19" dur="500"/>
                                        <p:tgtEl>
                                          <p:spTgt spid="12"/>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574"/>
                                        </p:tgtEl>
                                        <p:attrNameLst>
                                          <p:attrName>style.visibility</p:attrName>
                                        </p:attrNameLst>
                                      </p:cBhvr>
                                      <p:to>
                                        <p:strVal val="visible"/>
                                      </p:to>
                                    </p:set>
                                    <p:animEffect transition="in" filter="fade">
                                      <p:cBhvr>
                                        <p:cTn id="23" dur="2000"/>
                                        <p:tgtEl>
                                          <p:spTgt spid="1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237617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2296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中位数</a:t>
            </a:r>
          </a:p>
        </p:txBody>
      </p:sp>
      <p:sp>
        <p:nvSpPr>
          <p:cNvPr id="19" name="矩形 18"/>
          <p:cNvSpPr/>
          <p:nvPr/>
        </p:nvSpPr>
        <p:spPr>
          <a:xfrm>
            <a:off x="1033780" y="1275080"/>
            <a:ext cx="7177405" cy="1014730"/>
          </a:xfrm>
          <a:prstGeom prst="rect">
            <a:avLst/>
          </a:prstGeom>
        </p:spPr>
        <p:txBody>
          <a:bodyPr wrap="square">
            <a:spAutoFit/>
          </a:bodyPr>
          <a:lstStyle/>
          <a:p>
            <a:pPr>
              <a:lnSpc>
                <a:spcPct val="150000"/>
              </a:lnSpc>
            </a:pPr>
            <a:r>
              <a:rPr sz="2000" dirty="0" smtClean="0"/>
              <a:t>按身高排序的五名同学的合影照中,男孩在最中间的位置,他的身高就可看成五名同学身高的中位数.</a:t>
            </a:r>
          </a:p>
        </p:txBody>
      </p:sp>
      <p:pic>
        <p:nvPicPr>
          <p:cNvPr id="12" name="Picture 2" descr="D:\黄冰\剖示例.png"/>
          <p:cNvPicPr>
            <a:picLocks noChangeAspect="1" noChangeArrowheads="1"/>
          </p:cNvPicPr>
          <p:nvPr/>
        </p:nvPicPr>
        <p:blipFill>
          <a:blip r:embed="rId2" cstate="print"/>
          <a:srcRect/>
          <a:stretch>
            <a:fillRect/>
          </a:stretch>
        </p:blipFill>
        <p:spPr bwMode="auto">
          <a:xfrm>
            <a:off x="0" y="801656"/>
            <a:ext cx="1598385" cy="645007"/>
          </a:xfrm>
          <a:prstGeom prst="rect">
            <a:avLst/>
          </a:prstGeom>
          <a:noFill/>
        </p:spPr>
      </p:pic>
      <p:pic>
        <p:nvPicPr>
          <p:cNvPr id="14" name="图片 13" descr="画笔.jpg"/>
          <p:cNvPicPr>
            <a:picLocks noChangeAspect="1"/>
          </p:cNvPicPr>
          <p:nvPr/>
        </p:nvPicPr>
        <p:blipFill>
          <a:blip r:embed="rId3"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579" name="8rsx336.jpg" descr="id:2147521901;FounderCES"/>
          <p:cNvPicPr>
            <a:picLocks noChangeAspect="1"/>
          </p:cNvPicPr>
          <p:nvPr/>
        </p:nvPicPr>
        <p:blipFill>
          <a:blip r:embed="rId4" cstate="print"/>
          <a:stretch>
            <a:fillRect/>
          </a:stretch>
        </p:blipFill>
        <p:spPr>
          <a:xfrm>
            <a:off x="3120390" y="2365375"/>
            <a:ext cx="2221230" cy="20707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4"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579"/>
                                        </p:tgtEl>
                                        <p:attrNameLst>
                                          <p:attrName>style.visibility</p:attrName>
                                        </p:attrNameLst>
                                      </p:cBhvr>
                                      <p:to>
                                        <p:strVal val="visible"/>
                                      </p:to>
                                    </p:set>
                                    <p:animEffect transition="in" filter="fade">
                                      <p:cBhvr>
                                        <p:cTn id="26" dur="2000"/>
                                        <p:tgtEl>
                                          <p:spTgt spid="1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237617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2296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中位数</a:t>
            </a:r>
          </a:p>
        </p:txBody>
      </p:sp>
      <p:sp>
        <p:nvSpPr>
          <p:cNvPr id="19" name="矩形 18"/>
          <p:cNvSpPr/>
          <p:nvPr/>
        </p:nvSpPr>
        <p:spPr>
          <a:xfrm>
            <a:off x="1033780" y="1602740"/>
            <a:ext cx="7177405" cy="1938020"/>
          </a:xfrm>
          <a:prstGeom prst="rect">
            <a:avLst/>
          </a:prstGeom>
        </p:spPr>
        <p:txBody>
          <a:bodyPr wrap="square">
            <a:spAutoFit/>
          </a:bodyPr>
          <a:lstStyle/>
          <a:p>
            <a:pPr>
              <a:lnSpc>
                <a:spcPct val="150000"/>
              </a:lnSpc>
            </a:pPr>
            <a:r>
              <a:rPr sz="2000" dirty="0" smtClean="0"/>
              <a:t>(1)求一组数据的中位数,必须先将这组数据按大小顺序排列(通常习惯由小到大排列).</a:t>
            </a:r>
          </a:p>
          <a:p>
            <a:pPr>
              <a:lnSpc>
                <a:spcPct val="150000"/>
              </a:lnSpc>
            </a:pPr>
            <a:r>
              <a:rPr sz="2000" dirty="0" smtClean="0"/>
              <a:t>(2)一组数据的中位数可以是数据中的一个数,也可以不是数据中的数.一组数据的中位数是唯一的.</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67" name="图片 66" descr="图片3.png"/>
          <p:cNvPicPr>
            <a:picLocks noChangeAspect="1"/>
          </p:cNvPicPr>
          <p:nvPr/>
        </p:nvPicPr>
        <p:blipFill>
          <a:blip r:embed="rId3" cstate="print"/>
          <a:stretch>
            <a:fillRect/>
          </a:stretch>
        </p:blipFill>
        <p:spPr>
          <a:xfrm>
            <a:off x="205914" y="832716"/>
            <a:ext cx="1603116" cy="676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49225" y="13970"/>
            <a:ext cx="237617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sp>
        <p:nvSpPr>
          <p:cNvPr id="9" name="矩形 8"/>
          <p:cNvSpPr/>
          <p:nvPr/>
        </p:nvSpPr>
        <p:spPr>
          <a:xfrm>
            <a:off x="228465"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众数</a:t>
            </a:r>
          </a:p>
        </p:txBody>
      </p:sp>
      <p:sp>
        <p:nvSpPr>
          <p:cNvPr id="19" name="矩形 18"/>
          <p:cNvSpPr/>
          <p:nvPr/>
        </p:nvSpPr>
        <p:spPr>
          <a:xfrm>
            <a:off x="1811020" y="1446530"/>
            <a:ext cx="5925185" cy="553085"/>
          </a:xfrm>
          <a:prstGeom prst="rect">
            <a:avLst/>
          </a:prstGeom>
        </p:spPr>
        <p:txBody>
          <a:bodyPr wrap="square">
            <a:spAutoFit/>
          </a:bodyPr>
          <a:lstStyle/>
          <a:p>
            <a:pPr>
              <a:lnSpc>
                <a:spcPct val="150000"/>
              </a:lnSpc>
            </a:pPr>
            <a:r>
              <a:rPr sz="2000" dirty="0" smtClean="0"/>
              <a:t>鞋店老板在进货时,最关心的就是销售数据中的众数.</a:t>
            </a:r>
          </a:p>
        </p:txBody>
      </p:sp>
      <p:pic>
        <p:nvPicPr>
          <p:cNvPr id="14" name="图片 13" descr="画笔.jpg"/>
          <p:cNvPicPr>
            <a:picLocks noChangeAspect="1"/>
          </p:cNvPicPr>
          <p:nvPr/>
        </p:nvPicPr>
        <p:blipFill>
          <a:blip r:embed="rId2" cstate="print">
            <a:clrChange>
              <a:clrFrom>
                <a:srgbClr val="F0F0F0"/>
              </a:clrFrom>
              <a:clrTo>
                <a:srgbClr val="F0F0F0">
                  <a:alpha val="0"/>
                </a:srgbClr>
              </a:clrTo>
            </a:clrChange>
          </a:blip>
          <a:srcRect l="49645" b="50000"/>
          <a:stretch>
            <a:fillRect/>
          </a:stretch>
        </p:blipFill>
        <p:spPr>
          <a:xfrm>
            <a:off x="8210939" y="4217009"/>
            <a:ext cx="933061" cy="926491"/>
          </a:xfrm>
          <a:prstGeom prst="rect">
            <a:avLst/>
          </a:prstGeom>
        </p:spPr>
      </p:pic>
      <p:pic>
        <p:nvPicPr>
          <p:cNvPr id="1590" name="8rsx337.jpg" descr="id:2147521987;FounderCES"/>
          <p:cNvPicPr>
            <a:picLocks noChangeAspect="1"/>
          </p:cNvPicPr>
          <p:nvPr/>
        </p:nvPicPr>
        <p:blipFill>
          <a:blip r:embed="rId3" cstate="print"/>
          <a:stretch>
            <a:fillRect/>
          </a:stretch>
        </p:blipFill>
        <p:spPr>
          <a:xfrm>
            <a:off x="2984500" y="2256155"/>
            <a:ext cx="3174365" cy="2301875"/>
          </a:xfrm>
          <a:prstGeom prst="rect">
            <a:avLst/>
          </a:prstGeom>
        </p:spPr>
      </p:pic>
      <p:pic>
        <p:nvPicPr>
          <p:cNvPr id="12" name="Picture 2" descr="D:\黄冰\剖示例.png"/>
          <p:cNvPicPr>
            <a:picLocks noChangeAspect="1" noChangeArrowheads="1"/>
          </p:cNvPicPr>
          <p:nvPr/>
        </p:nvPicPr>
        <p:blipFill>
          <a:blip r:embed="rId4" cstate="print"/>
          <a:srcRect/>
          <a:stretch>
            <a:fillRect/>
          </a:stretch>
        </p:blipFill>
        <p:spPr bwMode="auto">
          <a:xfrm>
            <a:off x="0" y="801656"/>
            <a:ext cx="1598385" cy="64500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par>
                          <p:cTn id="19" fill="hold">
                            <p:stCondLst>
                              <p:cond delay="1000"/>
                            </p:stCondLst>
                            <p:childTnLst>
                              <p:par>
                                <p:cTn id="20" presetID="4"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590"/>
                                        </p:tgtEl>
                                        <p:attrNameLst>
                                          <p:attrName>style.visibility</p:attrName>
                                        </p:attrNameLst>
                                      </p:cBhvr>
                                      <p:to>
                                        <p:strVal val="visible"/>
                                      </p:to>
                                    </p:set>
                                    <p:animEffect transition="in" filter="fade">
                                      <p:cBhvr>
                                        <p:cTn id="26" dur="2000"/>
                                        <p:tgtEl>
                                          <p:spTgt spid="1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223</Words>
  <Application>Microsoft Office PowerPoint</Application>
  <PresentationFormat>全屏显示(16:9)</PresentationFormat>
  <Paragraphs>40</Paragraphs>
  <Slides>17</Slides>
  <Notes>4</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Manager>唐华</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admin</cp:lastModifiedBy>
  <cp:revision>463</cp:revision>
  <dcterms:created xsi:type="dcterms:W3CDTF">2015-03-10T09:38:00Z</dcterms:created>
  <dcterms:modified xsi:type="dcterms:W3CDTF">2021-09-06T07:17:35Z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