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304" r:id="rId2"/>
    <p:sldId id="423" r:id="rId3"/>
    <p:sldId id="367" r:id="rId4"/>
    <p:sldId id="608" r:id="rId5"/>
    <p:sldId id="609" r:id="rId6"/>
    <p:sldId id="610" r:id="rId7"/>
    <p:sldId id="611" r:id="rId8"/>
    <p:sldId id="612" r:id="rId9"/>
    <p:sldId id="613" r:id="rId10"/>
    <p:sldId id="614" r:id="rId11"/>
    <p:sldId id="615" r:id="rId12"/>
    <p:sldId id="616" r:id="rId13"/>
    <p:sldId id="617" r:id="rId14"/>
    <p:sldId id="618" r:id="rId15"/>
    <p:sldId id="619" r:id="rId16"/>
    <p:sldId id="620" r:id="rId17"/>
    <p:sldId id="621" r:id="rId18"/>
    <p:sldId id="302" r:id="rId19"/>
  </p:sldIdLst>
  <p:sldSz cx="9144000" cy="5143500" type="screen16x9"/>
  <p:notesSz cx="6858000" cy="9144000"/>
  <p:custDataLst>
    <p:tags r:id="rId21"/>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857" autoAdjust="0"/>
    <p:restoredTop sz="99816" autoAdjust="0"/>
  </p:normalViewPr>
  <p:slideViewPr>
    <p:cSldViewPr snapToGrid="0" showGuides="1">
      <p:cViewPr varScale="1">
        <p:scale>
          <a:sx n="136" d="100"/>
          <a:sy n="136" d="100"/>
        </p:scale>
        <p:origin x="-102" y="-90"/>
      </p:cViewPr>
      <p:guideLst>
        <p:guide orient="horz" pos="1671"/>
        <p:guide pos="2886"/>
      </p:guideLst>
    </p:cSldViewPr>
  </p:slideViewPr>
  <p:notesTextViewPr>
    <p:cViewPr>
      <p:scale>
        <a:sx n="1" d="1"/>
        <a:sy n="1" d="1"/>
      </p:scale>
      <p:origin x="0" y="0"/>
    </p:cViewPr>
  </p:notesTextViewPr>
  <p:sorterViewPr>
    <p:cViewPr>
      <p:scale>
        <a:sx n="100" d="100"/>
        <a:sy n="100" d="100"/>
      </p:scale>
      <p:origin x="0" y="511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pPr/>
              <a:t>2021/9/6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anose="020B0503020204020204" pitchFamily="34" charset="-122"/>
                <a:ea typeface="微软雅黑" panose="020B0503020204020204"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教学反思</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1.jpeg"/><Relationship Id="rId7" Type="http://schemas.openxmlformats.org/officeDocument/2006/relationships/image" Target="../media/image26.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31.jpeg"/><Relationship Id="rId2" Type="http://schemas.openxmlformats.org/officeDocument/2006/relationships/image" Target="../media/image11.jpeg"/><Relationship Id="rId1" Type="http://schemas.openxmlformats.org/officeDocument/2006/relationships/slideLayout" Target="../slideLayouts/slideLayout1.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5.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3"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4"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88" name="组合 87"/>
          <p:cNvGrpSpPr/>
          <p:nvPr/>
        </p:nvGrpSpPr>
        <p:grpSpPr>
          <a:xfrm>
            <a:off x="1962626" y="3100035"/>
            <a:ext cx="4459114" cy="1569660"/>
            <a:chOff x="6053682" y="2916364"/>
            <a:chExt cx="3843219" cy="1684623"/>
          </a:xfrm>
        </p:grpSpPr>
        <p:grpSp>
          <p:nvGrpSpPr>
            <p:cNvPr id="89" name="组合 72"/>
            <p:cNvGrpSpPr/>
            <p:nvPr/>
          </p:nvGrpSpPr>
          <p:grpSpPr>
            <a:xfrm>
              <a:off x="6053682" y="2916364"/>
              <a:ext cx="3843219" cy="1684623"/>
              <a:chOff x="6053682" y="2916364"/>
              <a:chExt cx="3843219" cy="1684623"/>
            </a:xfrm>
          </p:grpSpPr>
          <p:sp>
            <p:nvSpPr>
              <p:cNvPr id="94" name="文本框 79"/>
              <p:cNvSpPr txBox="1"/>
              <p:nvPr/>
            </p:nvSpPr>
            <p:spPr>
              <a:xfrm>
                <a:off x="6053682" y="2916364"/>
                <a:ext cx="3843219" cy="1684623"/>
              </a:xfrm>
              <a:prstGeom prst="rect">
                <a:avLst/>
              </a:prstGeom>
              <a:noFill/>
            </p:spPr>
            <p:txBody>
              <a:bodyPr wrap="squar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lnSpc>
                    <a:spcPct val="150000"/>
                  </a:lnSpc>
                </a:pPr>
                <a:r>
                  <a:rPr lang="zh-CN" altLang="en-US" dirty="0" smtClean="0">
                    <a:solidFill>
                      <a:schemeClr val="accent3"/>
                    </a:solidFill>
                  </a:rPr>
                  <a:t>人</a:t>
                </a:r>
                <a:r>
                  <a:rPr lang="zh-CN" altLang="en-US" dirty="0" smtClean="0">
                    <a:solidFill>
                      <a:schemeClr val="accent3"/>
                    </a:solidFill>
                  </a:rPr>
                  <a:t>教版</a:t>
                </a:r>
                <a:r>
                  <a:rPr lang="en-US" altLang="zh-CN" dirty="0" smtClean="0">
                    <a:solidFill>
                      <a:schemeClr val="accent3"/>
                    </a:solidFill>
                  </a:rPr>
                  <a:t>·</a:t>
                </a:r>
                <a:r>
                  <a:rPr lang="zh-CN" altLang="en-US" dirty="0" smtClean="0">
                    <a:solidFill>
                      <a:schemeClr val="accent3"/>
                    </a:solidFill>
                  </a:rPr>
                  <a:t>数学</a:t>
                </a:r>
                <a:endParaRPr lang="en-US" altLang="zh-CN" dirty="0" smtClean="0">
                  <a:solidFill>
                    <a:srgbClr val="319095"/>
                  </a:solidFill>
                </a:endParaRPr>
              </a:p>
              <a:p>
                <a:pPr algn="ctr">
                  <a:lnSpc>
                    <a:spcPct val="150000"/>
                  </a:lnSpc>
                </a:pPr>
                <a:r>
                  <a:rPr lang="zh-CN" altLang="en-US" dirty="0" smtClean="0">
                    <a:solidFill>
                      <a:schemeClr val="accent3"/>
                    </a:solidFill>
                  </a:rPr>
                  <a:t>   </a:t>
                </a:r>
                <a:r>
                  <a:rPr lang="zh-CN" altLang="en-US" dirty="0" smtClean="0">
                    <a:solidFill>
                      <a:srgbClr val="D16809"/>
                    </a:solidFill>
                  </a:rPr>
                  <a:t> 八年级下</a:t>
                </a:r>
                <a:endParaRPr lang="zh-CN" altLang="en-US" dirty="0">
                  <a:solidFill>
                    <a:srgbClr val="D16809"/>
                  </a:solidFill>
                </a:endParaRPr>
              </a:p>
            </p:txBody>
          </p:sp>
          <p:sp>
            <p:nvSpPr>
              <p:cNvPr id="95" name="圆角矩形 94"/>
              <p:cNvSpPr/>
              <p:nvPr/>
            </p:nvSpPr>
            <p:spPr>
              <a:xfrm>
                <a:off x="6409827" y="3087476"/>
                <a:ext cx="3469035" cy="1476135"/>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45"/>
            <p:cNvGrpSpPr/>
            <p:nvPr/>
          </p:nvGrpSpPr>
          <p:grpSpPr>
            <a:xfrm rot="2731254">
              <a:off x="6341934" y="2879007"/>
              <a:ext cx="109793" cy="312528"/>
              <a:chOff x="4454660" y="3810474"/>
              <a:chExt cx="406107" cy="1155987"/>
            </a:xfrm>
          </p:grpSpPr>
          <p:sp>
            <p:nvSpPr>
              <p:cNvPr id="9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5"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6"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7" cstate="print"/>
          <a:stretch>
            <a:fillRect/>
          </a:stretch>
        </p:blipFill>
        <p:spPr>
          <a:xfrm>
            <a:off x="2215711" y="1129337"/>
            <a:ext cx="4731629" cy="12846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1000"/>
                                        <p:tgtEl>
                                          <p:spTgt spid="88"/>
                                        </p:tgtEl>
                                      </p:cBhvr>
                                    </p:animEffect>
                                    <p:anim calcmode="lin" valueType="num">
                                      <p:cBhvr>
                                        <p:cTn id="24" dur="1000" fill="hold"/>
                                        <p:tgtEl>
                                          <p:spTgt spid="88"/>
                                        </p:tgtEl>
                                        <p:attrNameLst>
                                          <p:attrName>ppt_x</p:attrName>
                                        </p:attrNameLst>
                                      </p:cBhvr>
                                      <p:tavLst>
                                        <p:tav tm="0">
                                          <p:val>
                                            <p:strVal val="#ppt_x"/>
                                          </p:val>
                                        </p:tav>
                                        <p:tav tm="100000">
                                          <p:val>
                                            <p:strVal val="#ppt_x"/>
                                          </p:val>
                                        </p:tav>
                                      </p:tavLst>
                                    </p:anim>
                                    <p:anim calcmode="lin" valueType="num">
                                      <p:cBhvr>
                                        <p:cTn id="25" dur="1000" fill="hold"/>
                                        <p:tgtEl>
                                          <p:spTgt spid="8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72427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二次根式的乘法</a:t>
            </a:r>
          </a:p>
        </p:txBody>
      </p:sp>
      <p:sp>
        <p:nvSpPr>
          <p:cNvPr id="19" name="矩形 18"/>
          <p:cNvSpPr/>
          <p:nvPr/>
        </p:nvSpPr>
        <p:spPr>
          <a:xfrm>
            <a:off x="661035" y="1292225"/>
            <a:ext cx="8055610" cy="1938020"/>
          </a:xfrm>
          <a:prstGeom prst="rect">
            <a:avLst/>
          </a:prstGeom>
        </p:spPr>
        <p:txBody>
          <a:bodyPr wrap="square">
            <a:spAutoFit/>
          </a:bodyPr>
          <a:lstStyle/>
          <a:p>
            <a:pPr>
              <a:lnSpc>
                <a:spcPct val="150000"/>
              </a:lnSpc>
            </a:pPr>
            <a:r>
              <a:rPr sz="2000" dirty="0" smtClean="0"/>
              <a:t>某小区物业为改善小区居民的生活环境,在小区建设中,特别注意环境的美化.小区中心广场有一长方形水池长为               米,宽为             米.为美化环境,物业决定把这个长方形水池改建成一个面积相等的圆形水池,求改建的圆形水池的半径的过程需要进行二次根式的乘法运算.</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31" name="8rsx12.jpg" descr="id:2147511101;FounderCES"/>
          <p:cNvPicPr>
            <a:picLocks noChangeAspect="1"/>
          </p:cNvPicPr>
          <p:nvPr/>
        </p:nvPicPr>
        <p:blipFill>
          <a:blip r:embed="rId4" cstate="print"/>
          <a:stretch>
            <a:fillRect/>
          </a:stretch>
        </p:blipFill>
        <p:spPr>
          <a:xfrm>
            <a:off x="3061970" y="3495675"/>
            <a:ext cx="2712720" cy="1240155"/>
          </a:xfrm>
          <a:prstGeom prst="rect">
            <a:avLst/>
          </a:prstGeom>
        </p:spPr>
      </p:pic>
      <p:pic>
        <p:nvPicPr>
          <p:cNvPr id="3" name="图片 2"/>
          <p:cNvPicPr>
            <a:picLocks noChangeAspect="1"/>
          </p:cNvPicPr>
          <p:nvPr/>
        </p:nvPicPr>
        <p:blipFill>
          <a:blip r:embed="rId5" cstate="print">
            <a:clrChange>
              <a:clrFrom>
                <a:srgbClr val="FFFFFF">
                  <a:alpha val="100000"/>
                </a:srgbClr>
              </a:clrFrom>
              <a:clrTo>
                <a:srgbClr val="FFFFFF">
                  <a:alpha val="100000"/>
                  <a:alpha val="0"/>
                </a:srgbClr>
              </a:clrTo>
            </a:clrChange>
          </a:blip>
          <a:stretch>
            <a:fillRect/>
          </a:stretch>
        </p:blipFill>
        <p:spPr>
          <a:xfrm>
            <a:off x="5156835" y="1794510"/>
            <a:ext cx="772795" cy="446405"/>
          </a:xfrm>
          <a:prstGeom prst="rect">
            <a:avLst/>
          </a:prstGeom>
        </p:spPr>
      </p:pic>
      <p:pic>
        <p:nvPicPr>
          <p:cNvPr id="4" name="图片 3"/>
          <p:cNvPicPr>
            <a:picLocks noChangeAspect="1"/>
          </p:cNvPicPr>
          <p:nvPr/>
        </p:nvPicPr>
        <p:blipFill>
          <a:blip r:embed="rId6" cstate="print">
            <a:clrChange>
              <a:clrFrom>
                <a:srgbClr val="FFFFFF">
                  <a:alpha val="100000"/>
                </a:srgbClr>
              </a:clrFrom>
              <a:clrTo>
                <a:srgbClr val="FFFFFF">
                  <a:alpha val="100000"/>
                  <a:alpha val="0"/>
                </a:srgbClr>
              </a:clrTo>
            </a:clrChange>
          </a:blip>
          <a:stretch>
            <a:fillRect/>
          </a:stretch>
        </p:blipFill>
        <p:spPr>
          <a:xfrm>
            <a:off x="6908165" y="1859280"/>
            <a:ext cx="608330" cy="4140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childTnLst>
                                </p:cTn>
                              </p:par>
                            </p:childTnLst>
                          </p:cTn>
                        </p:par>
                        <p:par>
                          <p:cTn id="26" fill="hold">
                            <p:stCondLst>
                              <p:cond delay="1500"/>
                            </p:stCondLst>
                            <p:childTnLst>
                              <p:par>
                                <p:cTn id="27" presetID="1"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131"/>
                                        </p:tgtEl>
                                        <p:attrNameLst>
                                          <p:attrName>style.visibility</p:attrName>
                                        </p:attrNameLst>
                                      </p:cBhvr>
                                      <p:to>
                                        <p:strVal val="visible"/>
                                      </p:to>
                                    </p:set>
                                    <p:animEffect transition="in" filter="fade">
                                      <p:cBhvr>
                                        <p:cTn id="32" dur="20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72427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二次根式的乘法</a:t>
            </a:r>
          </a:p>
        </p:txBody>
      </p:sp>
      <p:sp>
        <p:nvSpPr>
          <p:cNvPr id="19" name="矩形 18"/>
          <p:cNvSpPr/>
          <p:nvPr/>
        </p:nvSpPr>
        <p:spPr>
          <a:xfrm>
            <a:off x="661035" y="1819910"/>
            <a:ext cx="8055610" cy="553085"/>
          </a:xfrm>
          <a:prstGeom prst="rect">
            <a:avLst/>
          </a:prstGeom>
        </p:spPr>
        <p:txBody>
          <a:bodyPr wrap="square">
            <a:spAutoFit/>
          </a:bodyPr>
          <a:lstStyle/>
          <a:p>
            <a:pPr>
              <a:lnSpc>
                <a:spcPct val="150000"/>
              </a:lnSpc>
            </a:pPr>
            <a:r>
              <a:rPr sz="2000" dirty="0" smtClean="0"/>
              <a:t>要注意公式的适用条件:</a:t>
            </a:r>
            <a:r>
              <a:rPr sz="2000" i="1" dirty="0" smtClean="0">
                <a:latin typeface="Times New Roman" panose="02020603050405020304" charset="0"/>
                <a:cs typeface="Times New Roman" panose="02020603050405020304" charset="0"/>
              </a:rPr>
              <a:t>a</a:t>
            </a:r>
            <a:r>
              <a:rPr sz="2000" dirty="0" smtClean="0"/>
              <a:t>≥0,</a:t>
            </a:r>
            <a:r>
              <a:rPr sz="2000" i="1" dirty="0" smtClean="0">
                <a:latin typeface="Times New Roman" panose="02020603050405020304" charset="0"/>
                <a:cs typeface="Times New Roman" panose="02020603050405020304" charset="0"/>
              </a:rPr>
              <a:t>b</a:t>
            </a:r>
            <a:r>
              <a:rPr sz="2000" dirty="0" smtClean="0"/>
              <a:t>≥0,因为只有</a:t>
            </a:r>
            <a:r>
              <a:rPr sz="2000" i="1" dirty="0" smtClean="0">
                <a:latin typeface="Times New Roman" panose="02020603050405020304" charset="0"/>
                <a:cs typeface="Times New Roman" panose="02020603050405020304" charset="0"/>
              </a:rPr>
              <a:t>a</a:t>
            </a:r>
            <a:r>
              <a:rPr sz="2000" dirty="0" smtClean="0"/>
              <a:t>,</a:t>
            </a:r>
            <a:r>
              <a:rPr sz="2000" i="1" dirty="0" smtClean="0">
                <a:latin typeface="Times New Roman" panose="02020603050405020304" charset="0"/>
                <a:cs typeface="Times New Roman" panose="02020603050405020304" charset="0"/>
              </a:rPr>
              <a:t>b</a:t>
            </a:r>
            <a:r>
              <a:rPr sz="2000" dirty="0" smtClean="0"/>
              <a:t>都是非负数公式才能成立.</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71" name="图片 70" descr="图片7.png"/>
          <p:cNvPicPr>
            <a:picLocks noChangeAspect="1"/>
          </p:cNvPicPr>
          <p:nvPr/>
        </p:nvPicPr>
        <p:blipFill>
          <a:blip r:embed="rId3" cstate="print"/>
          <a:stretch>
            <a:fillRect/>
          </a:stretch>
        </p:blipFill>
        <p:spPr>
          <a:xfrm>
            <a:off x="234076" y="818310"/>
            <a:ext cx="1597020" cy="6705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72427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二次根式的除法</a:t>
            </a:r>
          </a:p>
        </p:txBody>
      </p:sp>
      <p:sp>
        <p:nvSpPr>
          <p:cNvPr id="19" name="矩形 18"/>
          <p:cNvSpPr/>
          <p:nvPr/>
        </p:nvSpPr>
        <p:spPr>
          <a:xfrm>
            <a:off x="661035" y="1292225"/>
            <a:ext cx="8055610" cy="2399665"/>
          </a:xfrm>
          <a:prstGeom prst="rect">
            <a:avLst/>
          </a:prstGeom>
        </p:spPr>
        <p:txBody>
          <a:bodyPr wrap="square">
            <a:spAutoFit/>
          </a:bodyPr>
          <a:lstStyle/>
          <a:p>
            <a:pPr>
              <a:lnSpc>
                <a:spcPct val="150000"/>
              </a:lnSpc>
            </a:pPr>
            <a:r>
              <a:rPr sz="2000" dirty="0" smtClean="0"/>
              <a:t>河北省非物质文化遗产项目无极剪纸的传承人牛世民,在巡展现场手把手教市民剪纸的技艺.张萌当时也在现场,她用一张长方形彩纸和一张正方形彩纸各剪了一个图案,若长方形彩纸的长为                 宽为                 且长方形彩纸的面积是正方形彩纸的         倍,求正方形彩纸的面积需要进行二次根式的除法运算.</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45" name="8rsx15.jpg" descr="id:2147511200;FounderCES"/>
          <p:cNvPicPr>
            <a:picLocks noChangeAspect="1"/>
          </p:cNvPicPr>
          <p:nvPr/>
        </p:nvPicPr>
        <p:blipFill>
          <a:blip r:embed="rId4" cstate="print"/>
          <a:stretch>
            <a:fillRect/>
          </a:stretch>
        </p:blipFill>
        <p:spPr>
          <a:xfrm>
            <a:off x="3608705" y="3714115"/>
            <a:ext cx="956945" cy="935990"/>
          </a:xfrm>
          <a:prstGeom prst="rect">
            <a:avLst/>
          </a:prstGeom>
        </p:spPr>
      </p:pic>
      <p:pic>
        <p:nvPicPr>
          <p:cNvPr id="146" name="8rsx16.jpg" descr="id:2147511207;FounderCES"/>
          <p:cNvPicPr>
            <a:picLocks noChangeAspect="1"/>
          </p:cNvPicPr>
          <p:nvPr/>
        </p:nvPicPr>
        <p:blipFill>
          <a:blip r:embed="rId5" cstate="print"/>
          <a:stretch>
            <a:fillRect/>
          </a:stretch>
        </p:blipFill>
        <p:spPr>
          <a:xfrm>
            <a:off x="5017135" y="3508375"/>
            <a:ext cx="956945" cy="1347470"/>
          </a:xfrm>
          <a:prstGeom prst="rect">
            <a:avLst/>
          </a:prstGeom>
        </p:spPr>
      </p:pic>
      <p:pic>
        <p:nvPicPr>
          <p:cNvPr id="5" name="图片 4"/>
          <p:cNvPicPr>
            <a:picLocks noChangeAspect="1"/>
          </p:cNvPicPr>
          <p:nvPr/>
        </p:nvPicPr>
        <p:blipFill>
          <a:blip r:embed="rId6" cstate="print">
            <a:clrChange>
              <a:clrFrom>
                <a:srgbClr val="FFFFFF">
                  <a:alpha val="100000"/>
                </a:srgbClr>
              </a:clrFrom>
              <a:clrTo>
                <a:srgbClr val="FFFFFF">
                  <a:alpha val="100000"/>
                  <a:alpha val="0"/>
                </a:srgbClr>
              </a:clrTo>
            </a:clrChange>
          </a:blip>
          <a:stretch>
            <a:fillRect/>
          </a:stretch>
        </p:blipFill>
        <p:spPr>
          <a:xfrm>
            <a:off x="5955665" y="2324735"/>
            <a:ext cx="921385" cy="421640"/>
          </a:xfrm>
          <a:prstGeom prst="rect">
            <a:avLst/>
          </a:prstGeom>
        </p:spPr>
      </p:pic>
      <p:pic>
        <p:nvPicPr>
          <p:cNvPr id="6" name="图片 5"/>
          <p:cNvPicPr>
            <a:picLocks noChangeAspect="1"/>
          </p:cNvPicPr>
          <p:nvPr/>
        </p:nvPicPr>
        <p:blipFill>
          <a:blip r:embed="rId7" cstate="print">
            <a:clrChange>
              <a:clrFrom>
                <a:srgbClr val="FFFFFF">
                  <a:alpha val="100000"/>
                </a:srgbClr>
              </a:clrFrom>
              <a:clrTo>
                <a:srgbClr val="FFFFFF">
                  <a:alpha val="100000"/>
                  <a:alpha val="0"/>
                </a:srgbClr>
              </a:clrTo>
            </a:clrChange>
          </a:blip>
          <a:stretch>
            <a:fillRect/>
          </a:stretch>
        </p:blipFill>
        <p:spPr>
          <a:xfrm>
            <a:off x="7390765" y="2320290"/>
            <a:ext cx="952500" cy="436880"/>
          </a:xfrm>
          <a:prstGeom prst="rect">
            <a:avLst/>
          </a:prstGeom>
        </p:spPr>
      </p:pic>
      <p:pic>
        <p:nvPicPr>
          <p:cNvPr id="7" name="图片 6"/>
          <p:cNvPicPr>
            <a:picLocks noChangeAspect="1"/>
          </p:cNvPicPr>
          <p:nvPr/>
        </p:nvPicPr>
        <p:blipFill>
          <a:blip r:embed="rId8" cstate="print">
            <a:clrChange>
              <a:clrFrom>
                <a:srgbClr val="FFFFFF">
                  <a:alpha val="100000"/>
                </a:srgbClr>
              </a:clrFrom>
              <a:clrTo>
                <a:srgbClr val="FFFFFF">
                  <a:alpha val="100000"/>
                  <a:alpha val="0"/>
                </a:srgbClr>
              </a:clrTo>
            </a:clrChange>
          </a:blip>
          <a:srcRect l="-4521" r="4521"/>
          <a:stretch>
            <a:fillRect/>
          </a:stretch>
        </p:blipFill>
        <p:spPr>
          <a:xfrm>
            <a:off x="4526280" y="2757170"/>
            <a:ext cx="490855" cy="3949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childTnLst>
                                </p:cTn>
                              </p:par>
                            </p:childTnLst>
                          </p:cTn>
                        </p:par>
                        <p:par>
                          <p:cTn id="26" fill="hold">
                            <p:stCondLst>
                              <p:cond delay="1500"/>
                            </p:stCondLst>
                            <p:childTnLst>
                              <p:par>
                                <p:cTn id="27" presetID="1"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par>
                          <p:cTn id="29" fill="hold">
                            <p:stCondLst>
                              <p:cond delay="1500"/>
                            </p:stCondLst>
                            <p:childTnLst>
                              <p:par>
                                <p:cTn id="30" presetID="1"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childTnLst>
                                </p:cTn>
                              </p:par>
                            </p:childTnLst>
                          </p:cTn>
                        </p:par>
                        <p:par>
                          <p:cTn id="32" fill="hold">
                            <p:stCondLst>
                              <p:cond delay="1500"/>
                            </p:stCondLst>
                            <p:childTnLst>
                              <p:par>
                                <p:cTn id="33" presetID="10" presetClass="entr" presetSubtype="0" fill="hold" nodeType="afterEffect">
                                  <p:stCondLst>
                                    <p:cond delay="0"/>
                                  </p:stCondLst>
                                  <p:childTnLst>
                                    <p:set>
                                      <p:cBhvr>
                                        <p:cTn id="34" dur="1" fill="hold">
                                          <p:stCondLst>
                                            <p:cond delay="0"/>
                                          </p:stCondLst>
                                        </p:cTn>
                                        <p:tgtEl>
                                          <p:spTgt spid="145"/>
                                        </p:tgtEl>
                                        <p:attrNameLst>
                                          <p:attrName>style.visibility</p:attrName>
                                        </p:attrNameLst>
                                      </p:cBhvr>
                                      <p:to>
                                        <p:strVal val="visible"/>
                                      </p:to>
                                    </p:set>
                                    <p:animEffect transition="in" filter="fade">
                                      <p:cBhvr>
                                        <p:cTn id="35" dur="2000"/>
                                        <p:tgtEl>
                                          <p:spTgt spid="145"/>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146"/>
                                        </p:tgtEl>
                                        <p:attrNameLst>
                                          <p:attrName>style.visibility</p:attrName>
                                        </p:attrNameLst>
                                      </p:cBhvr>
                                      <p:to>
                                        <p:strVal val="visible"/>
                                      </p:to>
                                    </p:set>
                                    <p:animEffect transition="in" filter="fade">
                                      <p:cBhvr>
                                        <p:cTn id="39" dur="20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72427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二次根式的除法</a:t>
            </a:r>
          </a:p>
        </p:txBody>
      </p:sp>
      <p:sp>
        <p:nvSpPr>
          <p:cNvPr id="19" name="矩形 18"/>
          <p:cNvSpPr/>
          <p:nvPr/>
        </p:nvSpPr>
        <p:spPr>
          <a:xfrm>
            <a:off x="1116330" y="1830705"/>
            <a:ext cx="7197725" cy="553085"/>
          </a:xfrm>
          <a:prstGeom prst="rect">
            <a:avLst/>
          </a:prstGeom>
        </p:spPr>
        <p:txBody>
          <a:bodyPr wrap="square">
            <a:spAutoFit/>
          </a:bodyPr>
          <a:lstStyle/>
          <a:p>
            <a:pPr>
              <a:lnSpc>
                <a:spcPct val="150000"/>
              </a:lnSpc>
            </a:pPr>
            <a:r>
              <a:rPr sz="2000" dirty="0" smtClean="0"/>
              <a:t>注意</a:t>
            </a:r>
            <a:r>
              <a:rPr sz="2000" i="1" dirty="0" smtClean="0">
                <a:latin typeface="Times New Roman" panose="02020603050405020304" charset="0"/>
                <a:cs typeface="Times New Roman" panose="02020603050405020304" charset="0"/>
              </a:rPr>
              <a:t>a</a:t>
            </a:r>
            <a:r>
              <a:rPr sz="2000" dirty="0" smtClean="0"/>
              <a:t>≥0,</a:t>
            </a:r>
            <a:r>
              <a:rPr sz="2000" i="1" dirty="0" smtClean="0">
                <a:latin typeface="Times New Roman" panose="02020603050405020304" charset="0"/>
                <a:cs typeface="Times New Roman" panose="02020603050405020304" charset="0"/>
              </a:rPr>
              <a:t>b</a:t>
            </a:r>
            <a:r>
              <a:rPr sz="2000" dirty="0" smtClean="0"/>
              <a:t>&gt;0时公式成立,这是因为当</a:t>
            </a:r>
            <a:r>
              <a:rPr sz="2000" i="1" dirty="0" smtClean="0">
                <a:latin typeface="Times New Roman" panose="02020603050405020304" charset="0"/>
                <a:cs typeface="Times New Roman" panose="02020603050405020304" charset="0"/>
              </a:rPr>
              <a:t>b</a:t>
            </a:r>
            <a:r>
              <a:rPr sz="2000" dirty="0" smtClean="0"/>
              <a:t>=0时,分母为0,没有意义.	</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71" name="图片 70" descr="图片7.png"/>
          <p:cNvPicPr>
            <a:picLocks noChangeAspect="1"/>
          </p:cNvPicPr>
          <p:nvPr/>
        </p:nvPicPr>
        <p:blipFill>
          <a:blip r:embed="rId3" cstate="print"/>
          <a:stretch>
            <a:fillRect/>
          </a:stretch>
        </p:blipFill>
        <p:spPr>
          <a:xfrm>
            <a:off x="72786" y="818310"/>
            <a:ext cx="1597020" cy="6705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38201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3324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最简二次根式</a:t>
            </a:r>
          </a:p>
        </p:txBody>
      </p:sp>
      <p:sp>
        <p:nvSpPr>
          <p:cNvPr id="19" name="矩形 18"/>
          <p:cNvSpPr/>
          <p:nvPr/>
        </p:nvSpPr>
        <p:spPr>
          <a:xfrm>
            <a:off x="954405" y="1324610"/>
            <a:ext cx="7526655" cy="553085"/>
          </a:xfrm>
          <a:prstGeom prst="rect">
            <a:avLst/>
          </a:prstGeom>
        </p:spPr>
        <p:txBody>
          <a:bodyPr wrap="square">
            <a:spAutoFit/>
          </a:bodyPr>
          <a:lstStyle/>
          <a:p>
            <a:pPr>
              <a:lnSpc>
                <a:spcPct val="150000"/>
              </a:lnSpc>
            </a:pPr>
            <a:r>
              <a:rPr sz="2000" dirty="0" smtClean="0"/>
              <a:t>两种不同颜色的正方形镜框的外边长分别为             dm和           dm.</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0" y="801656"/>
            <a:ext cx="1598385" cy="645007"/>
          </a:xfrm>
          <a:prstGeom prst="rect">
            <a:avLst/>
          </a:prstGeom>
          <a:noFill/>
        </p:spPr>
      </p:pic>
      <p:pic>
        <p:nvPicPr>
          <p:cNvPr id="3" name="图片 2"/>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5883275" y="1437005"/>
            <a:ext cx="636270" cy="370840"/>
          </a:xfrm>
          <a:prstGeom prst="rect">
            <a:avLst/>
          </a:prstGeom>
        </p:spPr>
      </p:pic>
      <p:pic>
        <p:nvPicPr>
          <p:cNvPr id="4" name="图片 3"/>
          <p:cNvPicPr>
            <a:picLocks noChangeAspect="1"/>
          </p:cNvPicPr>
          <p:nvPr/>
        </p:nvPicPr>
        <p:blipFill>
          <a:blip r:embed="rId5" cstate="print">
            <a:clrChange>
              <a:clrFrom>
                <a:srgbClr val="FFFFFF">
                  <a:alpha val="100000"/>
                </a:srgbClr>
              </a:clrFrom>
              <a:clrTo>
                <a:srgbClr val="FFFFFF">
                  <a:alpha val="100000"/>
                  <a:alpha val="0"/>
                </a:srgbClr>
              </a:clrTo>
            </a:clrChange>
          </a:blip>
          <a:stretch>
            <a:fillRect/>
          </a:stretch>
        </p:blipFill>
        <p:spPr>
          <a:xfrm>
            <a:off x="7247255" y="1462405"/>
            <a:ext cx="533400" cy="377825"/>
          </a:xfrm>
          <a:prstGeom prst="rect">
            <a:avLst/>
          </a:prstGeom>
        </p:spPr>
      </p:pic>
      <p:pic>
        <p:nvPicPr>
          <p:cNvPr id="158" name="8rsx17.jpg" descr="id:2147511300;FounderCES"/>
          <p:cNvPicPr>
            <a:picLocks noChangeAspect="1"/>
          </p:cNvPicPr>
          <p:nvPr/>
        </p:nvPicPr>
        <p:blipFill>
          <a:blip r:embed="rId6" cstate="print"/>
          <a:stretch>
            <a:fillRect/>
          </a:stretch>
        </p:blipFill>
        <p:spPr>
          <a:xfrm>
            <a:off x="3531235" y="2025015"/>
            <a:ext cx="1098550" cy="1094105"/>
          </a:xfrm>
          <a:prstGeom prst="rect">
            <a:avLst/>
          </a:prstGeom>
        </p:spPr>
      </p:pic>
      <p:pic>
        <p:nvPicPr>
          <p:cNvPr id="159" name="8rsx18.jpg" descr="id:2147511307;FounderCES"/>
          <p:cNvPicPr>
            <a:picLocks noChangeAspect="1"/>
          </p:cNvPicPr>
          <p:nvPr/>
        </p:nvPicPr>
        <p:blipFill>
          <a:blip r:embed="rId7" cstate="print"/>
          <a:stretch>
            <a:fillRect/>
          </a:stretch>
        </p:blipFill>
        <p:spPr>
          <a:xfrm>
            <a:off x="4791710" y="2023110"/>
            <a:ext cx="1091565" cy="1097280"/>
          </a:xfrm>
          <a:prstGeom prst="rect">
            <a:avLst/>
          </a:prstGeom>
        </p:spPr>
      </p:pic>
      <p:sp>
        <p:nvSpPr>
          <p:cNvPr id="5" name="矩形 4"/>
          <p:cNvSpPr/>
          <p:nvPr/>
        </p:nvSpPr>
        <p:spPr>
          <a:xfrm>
            <a:off x="954405" y="3232150"/>
            <a:ext cx="7526655" cy="1014730"/>
          </a:xfrm>
          <a:prstGeom prst="rect">
            <a:avLst/>
          </a:prstGeom>
        </p:spPr>
        <p:txBody>
          <a:bodyPr wrap="square">
            <a:spAutoFit/>
          </a:bodyPr>
          <a:lstStyle/>
          <a:p>
            <a:pPr>
              <a:lnSpc>
                <a:spcPct val="150000"/>
              </a:lnSpc>
            </a:pPr>
            <a:r>
              <a:rPr sz="2000" dirty="0" smtClean="0"/>
              <a:t>其实它们的外边的长度是一样的,只不过          是以最简二次根式的形式呈现的.</a:t>
            </a:r>
          </a:p>
        </p:txBody>
      </p:sp>
      <p:pic>
        <p:nvPicPr>
          <p:cNvPr id="7" name="图片 6"/>
          <p:cNvPicPr>
            <a:picLocks noChangeAspect="1"/>
          </p:cNvPicPr>
          <p:nvPr/>
        </p:nvPicPr>
        <p:blipFill>
          <a:blip r:embed="rId5" cstate="print">
            <a:clrChange>
              <a:clrFrom>
                <a:srgbClr val="FFFFFF">
                  <a:alpha val="100000"/>
                </a:srgbClr>
              </a:clrFrom>
              <a:clrTo>
                <a:srgbClr val="FFFFFF">
                  <a:alpha val="100000"/>
                  <a:alpha val="0"/>
                </a:srgbClr>
              </a:clrTo>
            </a:clrChange>
          </a:blip>
          <a:stretch>
            <a:fillRect/>
          </a:stretch>
        </p:blipFill>
        <p:spPr>
          <a:xfrm>
            <a:off x="5494655" y="3347720"/>
            <a:ext cx="533400" cy="3778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4"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ox(in)">
                                      <p:cBhvr>
                                        <p:cTn id="19" dur="500"/>
                                        <p:tgtEl>
                                          <p:spTgt spid="12"/>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2000"/>
                                        <p:tgtEl>
                                          <p:spTgt spid="19"/>
                                        </p:tgtEl>
                                      </p:cBhvr>
                                    </p:animEffect>
                                  </p:childTnLst>
                                </p:cTn>
                              </p:par>
                            </p:childTnLst>
                          </p:cTn>
                        </p:par>
                        <p:par>
                          <p:cTn id="24" fill="hold">
                            <p:stCondLst>
                              <p:cond delay="35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000"/>
                                        <p:tgtEl>
                                          <p:spTgt spid="3"/>
                                        </p:tgtEl>
                                      </p:cBhvr>
                                    </p:animEffect>
                                  </p:childTnLst>
                                </p:cTn>
                              </p:par>
                            </p:childTnLst>
                          </p:cTn>
                        </p:par>
                        <p:par>
                          <p:cTn id="28" fill="hold">
                            <p:stCondLst>
                              <p:cond delay="55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2000"/>
                                        <p:tgtEl>
                                          <p:spTgt spid="4"/>
                                        </p:tgtEl>
                                      </p:cBhvr>
                                    </p:animEffect>
                                  </p:childTnLst>
                                </p:cTn>
                              </p:par>
                            </p:childTnLst>
                          </p:cTn>
                        </p:par>
                        <p:par>
                          <p:cTn id="32" fill="hold">
                            <p:stCondLst>
                              <p:cond delay="750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2000"/>
                                        <p:tgtEl>
                                          <p:spTgt spid="158"/>
                                        </p:tgtEl>
                                      </p:cBhvr>
                                    </p:animEffect>
                                  </p:childTnLst>
                                </p:cTn>
                              </p:par>
                            </p:childTnLst>
                          </p:cTn>
                        </p:par>
                        <p:par>
                          <p:cTn id="36" fill="hold">
                            <p:stCondLst>
                              <p:cond delay="9500"/>
                            </p:stCondLst>
                            <p:childTnLst>
                              <p:par>
                                <p:cTn id="37" presetID="10" presetClass="entr" presetSubtype="0" fill="hold" nodeType="afterEffect">
                                  <p:stCondLst>
                                    <p:cond delay="0"/>
                                  </p:stCondLst>
                                  <p:childTnLst>
                                    <p:set>
                                      <p:cBhvr>
                                        <p:cTn id="38" dur="1" fill="hold">
                                          <p:stCondLst>
                                            <p:cond delay="0"/>
                                          </p:stCondLst>
                                        </p:cTn>
                                        <p:tgtEl>
                                          <p:spTgt spid="159"/>
                                        </p:tgtEl>
                                        <p:attrNameLst>
                                          <p:attrName>style.visibility</p:attrName>
                                        </p:attrNameLst>
                                      </p:cBhvr>
                                      <p:to>
                                        <p:strVal val="visible"/>
                                      </p:to>
                                    </p:set>
                                    <p:animEffect transition="in" filter="fade">
                                      <p:cBhvr>
                                        <p:cTn id="39" dur="2000"/>
                                        <p:tgtEl>
                                          <p:spTgt spid="159"/>
                                        </p:tgtEl>
                                      </p:cBhvr>
                                    </p:animEffect>
                                  </p:childTnLst>
                                </p:cTn>
                              </p:par>
                            </p:childTnLst>
                          </p:cTn>
                        </p:par>
                        <p:par>
                          <p:cTn id="40" fill="hold">
                            <p:stCondLst>
                              <p:cond delay="11500"/>
                            </p:stCondLst>
                            <p:childTnLst>
                              <p:par>
                                <p:cTn id="41" presetID="1" presetClass="entr" presetSubtype="0"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270" y="383540"/>
            <a:ext cx="9314815" cy="899160"/>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sz="5400" dirty="0" smtClean="0">
                <a:solidFill>
                  <a:schemeClr val="accent1"/>
                </a:solidFill>
                <a:latin typeface="隶书" panose="02010509060101010101" pitchFamily="49" charset="-122"/>
                <a:ea typeface="隶书" panose="02010509060101010101" pitchFamily="49" charset="-122"/>
              </a:rPr>
              <a:t>第十六章 二次根式</a:t>
            </a:r>
            <a:endParaRPr lang="zh-CN" altLang="en-US" sz="5400" dirty="0" smtClean="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566817" y="1570822"/>
            <a:ext cx="4385310" cy="575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dirty="0" smtClean="0">
                <a:solidFill>
                  <a:schemeClr val="accent1"/>
                </a:solidFill>
              </a:rPr>
              <a:t>16.3　二次根式的加减</a:t>
            </a:r>
            <a:endParaRPr lang="zh-CN" altLang="en-US" sz="3300" dirty="0" smtClean="0">
              <a:solidFill>
                <a:schemeClr val="accent1"/>
              </a:solidFill>
            </a:endParaRP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72427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二次根式的加减</a:t>
            </a:r>
          </a:p>
        </p:txBody>
      </p:sp>
      <p:sp>
        <p:nvSpPr>
          <p:cNvPr id="19" name="矩形 18"/>
          <p:cNvSpPr/>
          <p:nvPr/>
        </p:nvSpPr>
        <p:spPr>
          <a:xfrm>
            <a:off x="954405" y="1324610"/>
            <a:ext cx="7526655" cy="1938020"/>
          </a:xfrm>
          <a:prstGeom prst="rect">
            <a:avLst/>
          </a:prstGeom>
        </p:spPr>
        <p:txBody>
          <a:bodyPr wrap="square">
            <a:spAutoFit/>
          </a:bodyPr>
          <a:lstStyle/>
          <a:p>
            <a:pPr>
              <a:lnSpc>
                <a:spcPct val="150000"/>
              </a:lnSpc>
            </a:pPr>
            <a:r>
              <a:rPr sz="2000" dirty="0" smtClean="0"/>
              <a:t>某学校计划在校园内修建一个正方形的花坛,在花坛中央还要修一个正方形的小喷水池.设计师需要考虑有关的周长,如果小喷水池的面积为8平方米,花坛的绿化面积为10平方米,要求花坛的外周长与小喷水池的周长一共是多少米,则需要进行二次根式的加减运算.</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0" y="801656"/>
            <a:ext cx="1598385" cy="645007"/>
          </a:xfrm>
          <a:prstGeom prst="rect">
            <a:avLst/>
          </a:prstGeom>
          <a:noFill/>
        </p:spPr>
      </p:pic>
      <p:pic>
        <p:nvPicPr>
          <p:cNvPr id="206" name="8rsx19.jpg" descr="id:2147511666;FounderCES"/>
          <p:cNvPicPr>
            <a:picLocks noChangeAspect="1"/>
          </p:cNvPicPr>
          <p:nvPr/>
        </p:nvPicPr>
        <p:blipFill>
          <a:blip r:embed="rId4" cstate="print"/>
          <a:stretch>
            <a:fillRect/>
          </a:stretch>
        </p:blipFill>
        <p:spPr>
          <a:xfrm>
            <a:off x="3242945" y="3526790"/>
            <a:ext cx="2513330" cy="11563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4"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ox(in)">
                                      <p:cBhvr>
                                        <p:cTn id="19" dur="500"/>
                                        <p:tgtEl>
                                          <p:spTgt spid="12"/>
                                        </p:tgtEl>
                                      </p:cBhvr>
                                    </p:animEffect>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206"/>
                                        </p:tgtEl>
                                        <p:attrNameLst>
                                          <p:attrName>style.visibility</p:attrName>
                                        </p:attrNameLst>
                                      </p:cBhvr>
                                      <p:to>
                                        <p:strVal val="visible"/>
                                      </p:to>
                                    </p:set>
                                    <p:animEffect transition="in" filter="fade">
                                      <p:cBhvr>
                                        <p:cTn id="26" dur="20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41134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43535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二次根式的混合运算</a:t>
            </a:r>
          </a:p>
        </p:txBody>
      </p:sp>
      <p:sp>
        <p:nvSpPr>
          <p:cNvPr id="19" name="矩形 18"/>
          <p:cNvSpPr/>
          <p:nvPr/>
        </p:nvSpPr>
        <p:spPr>
          <a:xfrm>
            <a:off x="954405" y="1324610"/>
            <a:ext cx="7526655" cy="2399665"/>
          </a:xfrm>
          <a:prstGeom prst="rect">
            <a:avLst/>
          </a:prstGeom>
        </p:spPr>
        <p:txBody>
          <a:bodyPr wrap="square">
            <a:spAutoFit/>
          </a:bodyPr>
          <a:lstStyle/>
          <a:p>
            <a:pPr>
              <a:lnSpc>
                <a:spcPct val="150000"/>
              </a:lnSpc>
            </a:pPr>
            <a:r>
              <a:rPr sz="2000" dirty="0" smtClean="0"/>
              <a:t>佛山陶瓷艺术节在石湾南风灶举办,本次陶艺节有陶艺空间展览、制陶等超过30项活动让市民享受陶瓷文化盛会.在制陶这项活动中,某市民制作了一个圆柱形花瓶,该花瓶的底面的半径</a:t>
            </a:r>
            <a:r>
              <a:rPr sz="2000" i="1" dirty="0" smtClean="0">
                <a:latin typeface="Times New Roman" panose="02020603050405020304" charset="0"/>
                <a:cs typeface="Times New Roman" panose="02020603050405020304" charset="0"/>
              </a:rPr>
              <a:t>r</a:t>
            </a:r>
            <a:r>
              <a:rPr sz="2000" dirty="0" smtClean="0"/>
              <a:t>=                  </a:t>
            </a:r>
            <a:r>
              <a:rPr sz="2000" dirty="0" smtClean="0">
                <a:sym typeface="+mn-ea"/>
              </a:rPr>
              <a:t>,</a:t>
            </a:r>
            <a:r>
              <a:rPr sz="2000" dirty="0" smtClean="0"/>
              <a:t>    高</a:t>
            </a:r>
            <a:r>
              <a:rPr sz="2000" i="1" dirty="0" smtClean="0">
                <a:latin typeface="Times New Roman" panose="02020603050405020304" charset="0"/>
                <a:cs typeface="Times New Roman" panose="02020603050405020304" charset="0"/>
              </a:rPr>
              <a:t>h</a:t>
            </a:r>
            <a:r>
              <a:rPr sz="2000" dirty="0" smtClean="0"/>
              <a:t>比半径多            ,要求该花瓶的体积,则需要进行二次根式的混合运算.</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0" y="801656"/>
            <a:ext cx="1598385" cy="645007"/>
          </a:xfrm>
          <a:prstGeom prst="rect">
            <a:avLst/>
          </a:prstGeom>
          <a:noFill/>
        </p:spPr>
      </p:pic>
      <p:pic>
        <p:nvPicPr>
          <p:cNvPr id="217" name="8rsx20.jpg" descr="id:2147511730;FounderCES"/>
          <p:cNvPicPr>
            <a:picLocks noChangeAspect="1"/>
          </p:cNvPicPr>
          <p:nvPr/>
        </p:nvPicPr>
        <p:blipFill>
          <a:blip r:embed="rId4" cstate="print"/>
          <a:stretch>
            <a:fillRect/>
          </a:stretch>
        </p:blipFill>
        <p:spPr>
          <a:xfrm>
            <a:off x="3843020" y="3365500"/>
            <a:ext cx="2014220" cy="1584960"/>
          </a:xfrm>
          <a:prstGeom prst="rect">
            <a:avLst/>
          </a:prstGeom>
        </p:spPr>
      </p:pic>
      <p:pic>
        <p:nvPicPr>
          <p:cNvPr id="3" name="图片 2"/>
          <p:cNvPicPr>
            <a:picLocks noChangeAspect="1"/>
          </p:cNvPicPr>
          <p:nvPr/>
        </p:nvPicPr>
        <p:blipFill>
          <a:blip r:embed="rId5" cstate="print">
            <a:clrChange>
              <a:clrFrom>
                <a:srgbClr val="FFFFFF">
                  <a:alpha val="100000"/>
                </a:srgbClr>
              </a:clrFrom>
              <a:clrTo>
                <a:srgbClr val="FFFFFF">
                  <a:alpha val="100000"/>
                  <a:alpha val="0"/>
                </a:srgbClr>
              </a:clrTo>
            </a:clrChange>
          </a:blip>
          <a:srcRect l="7717" r="9949"/>
          <a:stretch>
            <a:fillRect/>
          </a:stretch>
        </p:blipFill>
        <p:spPr>
          <a:xfrm>
            <a:off x="7018655" y="2299335"/>
            <a:ext cx="819785" cy="449580"/>
          </a:xfrm>
          <a:prstGeom prst="rect">
            <a:avLst/>
          </a:prstGeom>
        </p:spPr>
      </p:pic>
      <p:pic>
        <p:nvPicPr>
          <p:cNvPr id="4" name="图片 3"/>
          <p:cNvPicPr>
            <a:picLocks noChangeAspect="1"/>
          </p:cNvPicPr>
          <p:nvPr/>
        </p:nvPicPr>
        <p:blipFill>
          <a:blip r:embed="rId6" cstate="print">
            <a:clrChange>
              <a:clrFrom>
                <a:srgbClr val="FFFFFF">
                  <a:alpha val="100000"/>
                </a:srgbClr>
              </a:clrFrom>
              <a:clrTo>
                <a:srgbClr val="FFFFFF">
                  <a:alpha val="100000"/>
                  <a:alpha val="0"/>
                </a:srgbClr>
              </a:clrTo>
            </a:clrChange>
          </a:blip>
          <a:stretch>
            <a:fillRect/>
          </a:stretch>
        </p:blipFill>
        <p:spPr>
          <a:xfrm>
            <a:off x="2454275" y="2817495"/>
            <a:ext cx="675640" cy="3587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4"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ox(in)">
                                      <p:cBhvr>
                                        <p:cTn id="19" dur="500"/>
                                        <p:tgtEl>
                                          <p:spTgt spid="12"/>
                                        </p:tgtEl>
                                      </p:cBhvr>
                                    </p:animEffect>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 presetClass="entr" presetSubtype="0" fill="hold" grpId="1" nodeType="afterEffect">
                                  <p:stCondLst>
                                    <p:cond delay="0"/>
                                  </p:stCondLst>
                                  <p:childTnLst>
                                    <p:set>
                                      <p:cBhvr>
                                        <p:cTn id="25" dur="1" fill="hold">
                                          <p:stCondLst>
                                            <p:cond delay="0"/>
                                          </p:stCondLst>
                                        </p:cTn>
                                        <p:tgtEl>
                                          <p:spTgt spid="19"/>
                                        </p:tgtEl>
                                        <p:attrNameLst>
                                          <p:attrName>style.visibility</p:attrName>
                                        </p:attrNameLst>
                                      </p:cBhvr>
                                      <p:to>
                                        <p:strVal val="visible"/>
                                      </p:to>
                                    </p:set>
                                  </p:childTnLst>
                                </p:cTn>
                              </p:par>
                            </p:childTnLst>
                          </p:cTn>
                        </p:par>
                        <p:par>
                          <p:cTn id="26" fill="hold">
                            <p:stCondLst>
                              <p:cond delay="1500"/>
                            </p:stCondLst>
                            <p:childTnLst>
                              <p:par>
                                <p:cTn id="27" presetID="1" presetClass="entr" presetSubtype="0"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par>
                          <p:cTn id="29" fill="hold">
                            <p:stCondLst>
                              <p:cond delay="1500"/>
                            </p:stCondLst>
                            <p:childTnLst>
                              <p:par>
                                <p:cTn id="30" presetID="1"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childTnLst>
                                </p:cTn>
                              </p:par>
                            </p:childTnLst>
                          </p:cTn>
                        </p:par>
                        <p:par>
                          <p:cTn id="32" fill="hold">
                            <p:stCondLst>
                              <p:cond delay="1500"/>
                            </p:stCondLst>
                            <p:childTnLst>
                              <p:par>
                                <p:cTn id="33" presetID="1" presetClass="entr" presetSubtype="0" fill="hold" nodeType="afterEffect">
                                  <p:stCondLst>
                                    <p:cond delay="0"/>
                                  </p:stCondLst>
                                  <p:childTnLst>
                                    <p:set>
                                      <p:cBhvr>
                                        <p:cTn id="34" dur="1" fill="hold">
                                          <p:stCondLst>
                                            <p:cond delay="0"/>
                                          </p:stCondLst>
                                        </p:cTn>
                                        <p:tgtEl>
                                          <p:spTgt spid="217"/>
                                        </p:tgtEl>
                                        <p:attrNameLst>
                                          <p:attrName>style.visibility</p:attrName>
                                        </p:attrNameLst>
                                      </p:cBhvr>
                                      <p:to>
                                        <p:strVal val="visible"/>
                                      </p:to>
                                    </p:set>
                                  </p:childTnLst>
                                </p:cTn>
                              </p:par>
                            </p:childTnLst>
                          </p:cTn>
                        </p:par>
                        <p:par>
                          <p:cTn id="35" fill="hold">
                            <p:stCondLst>
                              <p:cond delay="1500"/>
                            </p:stCondLst>
                            <p:childTnLst>
                              <p:par>
                                <p:cTn id="36" presetID="10" presetClass="entr" presetSubtype="0" fill="hold" nodeType="afterEffect">
                                  <p:stCondLst>
                                    <p:cond delay="0"/>
                                  </p:stCondLst>
                                  <p:childTnLst>
                                    <p:set>
                                      <p:cBhvr>
                                        <p:cTn id="37" dur="1" fill="hold">
                                          <p:stCondLst>
                                            <p:cond delay="0"/>
                                          </p:stCondLst>
                                        </p:cTn>
                                        <p:tgtEl>
                                          <p:spTgt spid="217"/>
                                        </p:tgtEl>
                                        <p:attrNameLst>
                                          <p:attrName>style.visibility</p:attrName>
                                        </p:attrNameLst>
                                      </p:cBhvr>
                                      <p:to>
                                        <p:strVal val="visible"/>
                                      </p:to>
                                    </p:set>
                                    <p:animEffect transition="in" filter="fade">
                                      <p:cBhvr>
                                        <p:cTn id="38" dur="200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P spid="1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3"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4"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5"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3"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6"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7" cstate="print"/>
          <a:srcRect/>
          <a:stretch>
            <a:fillRect/>
          </a:stretch>
        </p:blipFill>
        <p:spPr bwMode="auto">
          <a:xfrm>
            <a:off x="5876925" y="4352925"/>
            <a:ext cx="800100" cy="790575"/>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6" presetClass="entr" presetSubtype="0" fill="hold" grpId="0" nodeType="after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wipe(down)">
                                      <p:cBhvr>
                                        <p:cTn id="28" dur="580">
                                          <p:stCondLst>
                                            <p:cond delay="0"/>
                                          </p:stCondLst>
                                        </p:cTn>
                                        <p:tgtEl>
                                          <p:spTgt spid="64"/>
                                        </p:tgtEl>
                                      </p:cBhvr>
                                    </p:animEffect>
                                    <p:anim calcmode="lin" valueType="num">
                                      <p:cBhvr>
                                        <p:cTn id="29"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34" dur="26">
                                          <p:stCondLst>
                                            <p:cond delay="650"/>
                                          </p:stCondLst>
                                        </p:cTn>
                                        <p:tgtEl>
                                          <p:spTgt spid="64"/>
                                        </p:tgtEl>
                                      </p:cBhvr>
                                      <p:to x="100000" y="60000"/>
                                    </p:animScale>
                                    <p:animScale>
                                      <p:cBhvr>
                                        <p:cTn id="35" dur="166" decel="50000">
                                          <p:stCondLst>
                                            <p:cond delay="676"/>
                                          </p:stCondLst>
                                        </p:cTn>
                                        <p:tgtEl>
                                          <p:spTgt spid="64"/>
                                        </p:tgtEl>
                                      </p:cBhvr>
                                      <p:to x="100000" y="100000"/>
                                    </p:animScale>
                                    <p:animScale>
                                      <p:cBhvr>
                                        <p:cTn id="36" dur="26">
                                          <p:stCondLst>
                                            <p:cond delay="1312"/>
                                          </p:stCondLst>
                                        </p:cTn>
                                        <p:tgtEl>
                                          <p:spTgt spid="64"/>
                                        </p:tgtEl>
                                      </p:cBhvr>
                                      <p:to x="100000" y="80000"/>
                                    </p:animScale>
                                    <p:animScale>
                                      <p:cBhvr>
                                        <p:cTn id="37" dur="166" decel="50000">
                                          <p:stCondLst>
                                            <p:cond delay="1338"/>
                                          </p:stCondLst>
                                        </p:cTn>
                                        <p:tgtEl>
                                          <p:spTgt spid="64"/>
                                        </p:tgtEl>
                                      </p:cBhvr>
                                      <p:to x="100000" y="100000"/>
                                    </p:animScale>
                                    <p:animScale>
                                      <p:cBhvr>
                                        <p:cTn id="38" dur="26">
                                          <p:stCondLst>
                                            <p:cond delay="1642"/>
                                          </p:stCondLst>
                                        </p:cTn>
                                        <p:tgtEl>
                                          <p:spTgt spid="64"/>
                                        </p:tgtEl>
                                      </p:cBhvr>
                                      <p:to x="100000" y="90000"/>
                                    </p:animScale>
                                    <p:animScale>
                                      <p:cBhvr>
                                        <p:cTn id="39" dur="166" decel="50000">
                                          <p:stCondLst>
                                            <p:cond delay="1668"/>
                                          </p:stCondLst>
                                        </p:cTn>
                                        <p:tgtEl>
                                          <p:spTgt spid="64"/>
                                        </p:tgtEl>
                                      </p:cBhvr>
                                      <p:to x="100000" y="100000"/>
                                    </p:animScale>
                                    <p:animScale>
                                      <p:cBhvr>
                                        <p:cTn id="40" dur="26">
                                          <p:stCondLst>
                                            <p:cond delay="1808"/>
                                          </p:stCondLst>
                                        </p:cTn>
                                        <p:tgtEl>
                                          <p:spTgt spid="64"/>
                                        </p:tgtEl>
                                      </p:cBhvr>
                                      <p:to x="100000" y="95000"/>
                                    </p:animScale>
                                    <p:animScale>
                                      <p:cBhvr>
                                        <p:cTn id="41" dur="166" decel="50000">
                                          <p:stCondLst>
                                            <p:cond delay="1834"/>
                                          </p:stCondLst>
                                        </p:cTn>
                                        <p:tgtEl>
                                          <p:spTgt spid="64"/>
                                        </p:tgtEl>
                                      </p:cBhvr>
                                      <p:to x="100000" y="100000"/>
                                    </p:animScale>
                                  </p:childTnLst>
                                </p:cTn>
                              </p:par>
                            </p:childTnLst>
                          </p:cTn>
                        </p:par>
                        <p:par>
                          <p:cTn id="42" fill="hold">
                            <p:stCondLst>
                              <p:cond delay="7000"/>
                            </p:stCondLst>
                            <p:childTnLst>
                              <p:par>
                                <p:cTn id="43" presetID="23" presetClass="entr" presetSubtype="16"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fltVal val="0"/>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childTnLst>
                                </p:cTn>
                              </p:par>
                              <p:par>
                                <p:cTn id="47" presetID="1" presetClass="entr" presetSubtype="0" fill="hold" nodeType="withEffect">
                                  <p:stCondLst>
                                    <p:cond delay="0"/>
                                  </p:stCondLst>
                                  <p:childTnLst>
                                    <p:set>
                                      <p:cBhvr>
                                        <p:cTn id="48" dur="1" fill="hold">
                                          <p:stCondLst>
                                            <p:cond delay="0"/>
                                          </p:stCondLst>
                                        </p:cTn>
                                        <p:tgtEl>
                                          <p:spTgt spid="50"/>
                                        </p:tgtEl>
                                        <p:attrNameLst>
                                          <p:attrName>style.visibility</p:attrName>
                                        </p:attrNameLst>
                                      </p:cBhvr>
                                      <p:to>
                                        <p:strVal val="visible"/>
                                      </p:to>
                                    </p:set>
                                  </p:childTnLst>
                                </p:cTn>
                              </p:par>
                              <p:par>
                                <p:cTn id="49"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50" dur="2000" fill="hold"/>
                                        <p:tgtEl>
                                          <p:spTgt spid="50"/>
                                        </p:tgtEl>
                                        <p:attrNameLst>
                                          <p:attrName>ppt_x</p:attrName>
                                          <p:attrName>ppt_y</p:attrName>
                                        </p:attrNameLst>
                                      </p:cBhvr>
                                      <p:rCtr x="-155" y="-2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270" y="383540"/>
            <a:ext cx="9314815" cy="899160"/>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sz="5400" dirty="0" smtClean="0">
                <a:solidFill>
                  <a:schemeClr val="accent1"/>
                </a:solidFill>
                <a:latin typeface="隶书" panose="02010509060101010101" pitchFamily="49" charset="-122"/>
                <a:ea typeface="隶书" panose="02010509060101010101" pitchFamily="49" charset="-122"/>
              </a:rPr>
              <a:t>第十六章 二次根式</a:t>
            </a:r>
            <a:endParaRPr lang="zh-CN" altLang="en-US" sz="5400" dirty="0" smtClean="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3303417" y="1537802"/>
            <a:ext cx="3128010" cy="575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dirty="0" smtClean="0">
                <a:solidFill>
                  <a:schemeClr val="accent1"/>
                </a:solidFill>
              </a:rPr>
              <a:t>16.1　二次根式</a:t>
            </a:r>
            <a:endParaRPr lang="zh-CN" altLang="en-US" sz="3300" dirty="0" smtClean="0">
              <a:solidFill>
                <a:schemeClr val="accent1"/>
              </a:solidFill>
            </a:endParaRP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72554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二次根式的定义</a:t>
            </a:r>
          </a:p>
        </p:txBody>
      </p:sp>
      <p:sp>
        <p:nvSpPr>
          <p:cNvPr id="19" name="矩形 18"/>
          <p:cNvSpPr/>
          <p:nvPr/>
        </p:nvSpPr>
        <p:spPr>
          <a:xfrm>
            <a:off x="1033780" y="2971165"/>
            <a:ext cx="7177405" cy="1014730"/>
          </a:xfrm>
          <a:prstGeom prst="rect">
            <a:avLst/>
          </a:prstGeom>
        </p:spPr>
        <p:txBody>
          <a:bodyPr wrap="square">
            <a:spAutoFit/>
          </a:bodyPr>
          <a:lstStyle/>
          <a:p>
            <a:pPr>
              <a:lnSpc>
                <a:spcPct val="150000"/>
              </a:lnSpc>
            </a:pPr>
            <a:r>
              <a:rPr sz="2000" dirty="0" smtClean="0"/>
              <a:t>《孤独的根号三》是一首诗,诗中提到:我的这个三,非常希望自己是一个九.孤独的根号三的要求完美诠释了二次根式的真谛.</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57" name="8rsx1.EPS" descr="id:2147510552;FounderCES"/>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3446780" y="1678940"/>
            <a:ext cx="2351405" cy="863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57"/>
                                        </p:tgtEl>
                                        <p:attrNameLst>
                                          <p:attrName>style.visibility</p:attrName>
                                        </p:attrNameLst>
                                      </p:cBhvr>
                                      <p:to>
                                        <p:strVal val="visible"/>
                                      </p:to>
                                    </p:set>
                                    <p:anim calcmode="lin" valueType="num">
                                      <p:cBhvr additive="base">
                                        <p:cTn id="18" dur="500" fill="hold"/>
                                        <p:tgtEl>
                                          <p:spTgt spid="57"/>
                                        </p:tgtEl>
                                        <p:attrNameLst>
                                          <p:attrName>ppt_x</p:attrName>
                                        </p:attrNameLst>
                                      </p:cBhvr>
                                      <p:tavLst>
                                        <p:tav tm="0">
                                          <p:val>
                                            <p:strVal val="#ppt_x"/>
                                          </p:val>
                                        </p:tav>
                                        <p:tav tm="100000">
                                          <p:val>
                                            <p:strVal val="#ppt_x"/>
                                          </p:val>
                                        </p:tav>
                                      </p:tavLst>
                                    </p:anim>
                                    <p:anim calcmode="lin" valueType="num">
                                      <p:cBhvr additive="base">
                                        <p:cTn id="19" dur="500" fill="hold"/>
                                        <p:tgtEl>
                                          <p:spTgt spid="57"/>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75297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46964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二次根式有意义的条件</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70" name="图片 69" descr="图片6.png"/>
          <p:cNvPicPr>
            <a:picLocks noChangeAspect="1"/>
          </p:cNvPicPr>
          <p:nvPr/>
        </p:nvPicPr>
        <p:blipFill>
          <a:blip r:embed="rId3" cstate="print"/>
          <a:stretch>
            <a:fillRect/>
          </a:stretch>
        </p:blipFill>
        <p:spPr>
          <a:xfrm>
            <a:off x="171643" y="931899"/>
            <a:ext cx="1597020" cy="670505"/>
          </a:xfrm>
          <a:prstGeom prst="rect">
            <a:avLst/>
          </a:prstGeom>
        </p:spPr>
      </p:pic>
      <p:pic>
        <p:nvPicPr>
          <p:cNvPr id="66" name="8rsx2.jpg" descr="id:2147510616;FounderCES"/>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2449195" y="1602740"/>
            <a:ext cx="3451225" cy="25749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par>
                                <p:cTn id="16" presetID="1" presetClass="entr" presetSubtype="0" fill="hold" nodeType="withEffect">
                                  <p:stCondLst>
                                    <p:cond delay="0"/>
                                  </p:stCondLst>
                                  <p:childTnLst>
                                    <p:set>
                                      <p:cBhvr>
                                        <p:cTn id="17" dur="1" fill="hold">
                                          <p:stCondLst>
                                            <p:cond delay="0"/>
                                          </p:stCondLst>
                                        </p:cTn>
                                        <p:tgtEl>
                                          <p:spTgt spid="70"/>
                                        </p:tgtEl>
                                        <p:attrNameLst>
                                          <p:attrName>style.visibility</p:attrName>
                                        </p:attrNameLst>
                                      </p:cBhvr>
                                      <p:to>
                                        <p:strVal val="visible"/>
                                      </p:to>
                                    </p:se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66"/>
                                        </p:tgtEl>
                                        <p:attrNameLst>
                                          <p:attrName>style.visibility</p:attrName>
                                        </p:attrNameLst>
                                      </p:cBhvr>
                                      <p:to>
                                        <p:strVal val="visible"/>
                                      </p:to>
                                    </p:set>
                                    <p:anim calcmode="lin" valueType="num">
                                      <p:cBhvr additive="base">
                                        <p:cTn id="21" dur="500" fill="hold"/>
                                        <p:tgtEl>
                                          <p:spTgt spid="66"/>
                                        </p:tgtEl>
                                        <p:attrNameLst>
                                          <p:attrName>ppt_x</p:attrName>
                                        </p:attrNameLst>
                                      </p:cBhvr>
                                      <p:tavLst>
                                        <p:tav tm="0">
                                          <p:val>
                                            <p:strVal val="#ppt_x"/>
                                          </p:val>
                                        </p:tav>
                                        <p:tav tm="100000">
                                          <p:val>
                                            <p:strVal val="#ppt_x"/>
                                          </p:val>
                                        </p:tav>
                                      </p:tavLst>
                                    </p:anim>
                                    <p:anim calcmode="lin" valueType="num">
                                      <p:cBhvr additive="base">
                                        <p:cTn id="22"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75297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46964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二次根式有意义的条件</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71" name="图片 70" descr="图片7.png"/>
          <p:cNvPicPr>
            <a:picLocks noChangeAspect="1"/>
          </p:cNvPicPr>
          <p:nvPr/>
        </p:nvPicPr>
        <p:blipFill>
          <a:blip r:embed="rId3" cstate="print"/>
          <a:stretch>
            <a:fillRect/>
          </a:stretch>
        </p:blipFill>
        <p:spPr>
          <a:xfrm>
            <a:off x="171211" y="897685"/>
            <a:ext cx="1597020" cy="670505"/>
          </a:xfrm>
          <a:prstGeom prst="rect">
            <a:avLst/>
          </a:prstGeom>
        </p:spPr>
      </p:pic>
      <p:sp>
        <p:nvSpPr>
          <p:cNvPr id="19" name="矩形 18"/>
          <p:cNvSpPr/>
          <p:nvPr/>
        </p:nvSpPr>
        <p:spPr>
          <a:xfrm>
            <a:off x="982980" y="2064385"/>
            <a:ext cx="7177405" cy="1014730"/>
          </a:xfrm>
          <a:prstGeom prst="rect">
            <a:avLst/>
          </a:prstGeom>
        </p:spPr>
        <p:txBody>
          <a:bodyPr wrap="square">
            <a:spAutoFit/>
          </a:bodyPr>
          <a:lstStyle/>
          <a:p>
            <a:pPr>
              <a:lnSpc>
                <a:spcPct val="150000"/>
              </a:lnSpc>
            </a:pPr>
            <a:r>
              <a:rPr sz="2000" dirty="0" smtClean="0"/>
              <a:t>根据实际问题得到的二次根式除了本身的限制条件外,还要考虑其实际意义.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par>
                                <p:cTn id="16" presetID="1" presetClass="entr" presetSubtype="0" fill="hold" nodeType="withEffect">
                                  <p:stCondLst>
                                    <p:cond delay="0"/>
                                  </p:stCondLst>
                                  <p:childTnLst>
                                    <p:set>
                                      <p:cBhvr>
                                        <p:cTn id="17" dur="1" fill="hold">
                                          <p:stCondLst>
                                            <p:cond delay="0"/>
                                          </p:stCondLst>
                                        </p:cTn>
                                        <p:tgtEl>
                                          <p:spTgt spid="71"/>
                                        </p:tgtEl>
                                        <p:attrNameLst>
                                          <p:attrName>style.visibility</p:attrName>
                                        </p:attrNameLst>
                                      </p:cBhvr>
                                      <p:to>
                                        <p:strVal val="visible"/>
                                      </p:to>
                                    </p:se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72554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二次根式的性质</a:t>
            </a:r>
          </a:p>
        </p:txBody>
      </p:sp>
      <p:sp>
        <p:nvSpPr>
          <p:cNvPr id="19" name="矩形 18"/>
          <p:cNvSpPr/>
          <p:nvPr/>
        </p:nvSpPr>
        <p:spPr>
          <a:xfrm>
            <a:off x="1033780" y="1530985"/>
            <a:ext cx="7177405" cy="1014730"/>
          </a:xfrm>
          <a:prstGeom prst="rect">
            <a:avLst/>
          </a:prstGeom>
        </p:spPr>
        <p:txBody>
          <a:bodyPr wrap="square">
            <a:spAutoFit/>
          </a:bodyPr>
          <a:lstStyle/>
          <a:p>
            <a:pPr>
              <a:lnSpc>
                <a:spcPct val="150000"/>
              </a:lnSpc>
            </a:pPr>
            <a:r>
              <a:rPr sz="2000" dirty="0" smtClean="0"/>
              <a:t>(1)                里面的小猴子想要彻底出来,必须具备一定的条件,这个条件就是它必须是非负数.</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76" name="8rsx4-0.jpg" descr="id:2147510687;FounderCES"/>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3223260" y="3150235"/>
            <a:ext cx="2961005" cy="1066800"/>
          </a:xfrm>
          <a:prstGeom prst="rect">
            <a:avLst/>
          </a:prstGeom>
        </p:spPr>
      </p:pic>
      <p:pic>
        <p:nvPicPr>
          <p:cNvPr id="3" name="图片 2"/>
          <p:cNvPicPr>
            <a:picLocks noChangeAspect="1"/>
          </p:cNvPicPr>
          <p:nvPr/>
        </p:nvPicPr>
        <p:blipFill>
          <a:blip r:embed="rId5" cstate="print">
            <a:clrChange>
              <a:clrFrom>
                <a:srgbClr val="FFFFFF">
                  <a:alpha val="100000"/>
                </a:srgbClr>
              </a:clrFrom>
              <a:clrTo>
                <a:srgbClr val="FFFFFF">
                  <a:alpha val="100000"/>
                  <a:alpha val="0"/>
                </a:srgbClr>
              </a:clrTo>
            </a:clrChange>
          </a:blip>
          <a:stretch>
            <a:fillRect/>
          </a:stretch>
        </p:blipFill>
        <p:spPr>
          <a:xfrm>
            <a:off x="1437640" y="1617980"/>
            <a:ext cx="894715" cy="4756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fade">
                                      <p:cBhvr>
                                        <p:cTn id="29" dur="2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72554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二次根式的性质</a:t>
            </a:r>
          </a:p>
        </p:txBody>
      </p:sp>
      <p:sp>
        <p:nvSpPr>
          <p:cNvPr id="19" name="矩形 18"/>
          <p:cNvSpPr/>
          <p:nvPr/>
        </p:nvSpPr>
        <p:spPr>
          <a:xfrm>
            <a:off x="748665" y="1508125"/>
            <a:ext cx="8055610" cy="553085"/>
          </a:xfrm>
          <a:prstGeom prst="rect">
            <a:avLst/>
          </a:prstGeom>
        </p:spPr>
        <p:txBody>
          <a:bodyPr wrap="square">
            <a:spAutoFit/>
          </a:bodyPr>
          <a:lstStyle/>
          <a:p>
            <a:pPr>
              <a:lnSpc>
                <a:spcPct val="150000"/>
              </a:lnSpc>
            </a:pPr>
            <a:r>
              <a:rPr sz="2000" dirty="0" smtClean="0"/>
              <a:t>　(2)                里面的小猴子即便是出来,也有限制,它的前后要有两道墙.</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3" name="图片 2"/>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1437640" y="1617980"/>
            <a:ext cx="894715" cy="475615"/>
          </a:xfrm>
          <a:prstGeom prst="rect">
            <a:avLst/>
          </a:prstGeom>
        </p:spPr>
      </p:pic>
      <p:pic>
        <p:nvPicPr>
          <p:cNvPr id="77" name="8rsx5-0.jpg" descr="id:2147510694;FounderCES"/>
          <p:cNvPicPr>
            <a:picLocks noChangeAspect="1"/>
          </p:cNvPicPr>
          <p:nvPr/>
        </p:nvPicPr>
        <p:blipFill>
          <a:blip r:embed="rId5" cstate="print">
            <a:clrChange>
              <a:clrFrom>
                <a:srgbClr val="FFFFFF">
                  <a:alpha val="100000"/>
                </a:srgbClr>
              </a:clrFrom>
              <a:clrTo>
                <a:srgbClr val="FFFFFF">
                  <a:alpha val="100000"/>
                  <a:alpha val="0"/>
                </a:srgbClr>
              </a:clrTo>
            </a:clrChange>
          </a:blip>
          <a:stretch>
            <a:fillRect/>
          </a:stretch>
        </p:blipFill>
        <p:spPr>
          <a:xfrm>
            <a:off x="3046730" y="2544445"/>
            <a:ext cx="2502535" cy="12566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fade">
                                      <p:cBhvr>
                                        <p:cTn id="29" dur="2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47332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22961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代数式</a:t>
            </a:r>
          </a:p>
        </p:txBody>
      </p:sp>
      <p:sp>
        <p:nvSpPr>
          <p:cNvPr id="19" name="矩形 18"/>
          <p:cNvSpPr/>
          <p:nvPr/>
        </p:nvSpPr>
        <p:spPr>
          <a:xfrm>
            <a:off x="661035" y="1292225"/>
            <a:ext cx="8055610" cy="1476375"/>
          </a:xfrm>
          <a:prstGeom prst="rect">
            <a:avLst/>
          </a:prstGeom>
        </p:spPr>
        <p:txBody>
          <a:bodyPr wrap="square">
            <a:spAutoFit/>
          </a:bodyPr>
          <a:lstStyle/>
          <a:p>
            <a:pPr>
              <a:lnSpc>
                <a:spcPct val="150000"/>
              </a:lnSpc>
            </a:pPr>
            <a:r>
              <a:rPr sz="2000" dirty="0" smtClean="0"/>
              <a:t>2019年十一长假期间,徐老师一家三口开着一辆轿车去长春市净月潭森林公园游玩,若门票每人</a:t>
            </a:r>
            <a:r>
              <a:rPr sz="2000" i="1" dirty="0" smtClean="0">
                <a:latin typeface="Times New Roman" panose="02020603050405020304" charset="0"/>
                <a:cs typeface="Times New Roman" panose="02020603050405020304" charset="0"/>
              </a:rPr>
              <a:t>a</a:t>
            </a:r>
            <a:r>
              <a:rPr sz="2000" dirty="0" smtClean="0"/>
              <a:t>元,进入园区的轿车每辆收费40元,则徐老师一家开车进入净月潭森林公园园区所需费用可用代数式表示为(40+3</a:t>
            </a:r>
            <a:r>
              <a:rPr sz="2000" i="1" dirty="0" smtClean="0">
                <a:latin typeface="Times New Roman" panose="02020603050405020304" charset="0"/>
                <a:cs typeface="Times New Roman" panose="02020603050405020304" charset="0"/>
              </a:rPr>
              <a:t>a</a:t>
            </a:r>
            <a:r>
              <a:rPr sz="2000" dirty="0" smtClean="0"/>
              <a:t>)元.</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89" name="8rsx6.jpg" descr="id:2147510779;FounderCES"/>
          <p:cNvPicPr>
            <a:picLocks noChangeAspect="1"/>
          </p:cNvPicPr>
          <p:nvPr/>
        </p:nvPicPr>
        <p:blipFill>
          <a:blip r:embed="rId4" cstate="print"/>
          <a:stretch>
            <a:fillRect/>
          </a:stretch>
        </p:blipFill>
        <p:spPr>
          <a:xfrm>
            <a:off x="3989070" y="2879090"/>
            <a:ext cx="1400175" cy="19583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fade">
                                      <p:cBhvr>
                                        <p:cTn id="26" dur="2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270" y="383540"/>
            <a:ext cx="9314815" cy="899160"/>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sz="5400" dirty="0" smtClean="0">
                <a:solidFill>
                  <a:schemeClr val="accent1"/>
                </a:solidFill>
                <a:latin typeface="隶书" panose="02010509060101010101" pitchFamily="49" charset="-122"/>
                <a:ea typeface="隶书" panose="02010509060101010101" pitchFamily="49" charset="-122"/>
              </a:rPr>
              <a:t>第十六章 二次根式</a:t>
            </a:r>
            <a:endParaRPr lang="zh-CN" altLang="en-US" sz="5400" dirty="0" smtClean="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566817" y="1570822"/>
            <a:ext cx="4385310" cy="575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dirty="0" smtClean="0">
                <a:solidFill>
                  <a:schemeClr val="accent1"/>
                </a:solidFill>
              </a:rPr>
              <a:t>16.2　二次根式的乘除</a:t>
            </a:r>
            <a:endParaRPr lang="zh-CN" altLang="en-US" sz="3300" dirty="0" smtClean="0">
              <a:solidFill>
                <a:schemeClr val="accent1"/>
              </a:solidFill>
            </a:endParaRP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6579b7e4-2d61-4a19-80ad-db08f36627b9}"/>
</p:tagLst>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278</Words>
  <Application>WPS 演示</Application>
  <PresentationFormat>全屏显示(16:9)</PresentationFormat>
  <Paragraphs>41</Paragraphs>
  <Slides>18</Slides>
  <Notes>5</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Manager>唐华</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教学设计</dc:subject>
  <dc:creator>th8154</dc:creator>
  <cp:lastModifiedBy>admin</cp:lastModifiedBy>
  <cp:revision>460</cp:revision>
  <dcterms:created xsi:type="dcterms:W3CDTF">2015-03-10T09:38:00Z</dcterms:created>
  <dcterms:modified xsi:type="dcterms:W3CDTF">2021-09-06T07:40:32Z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